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2" r:id="rId4"/>
    <p:sldId id="266" r:id="rId5"/>
    <p:sldId id="260" r:id="rId6"/>
    <p:sldId id="261" r:id="rId7"/>
    <p:sldId id="269" r:id="rId8"/>
    <p:sldId id="256" r:id="rId9"/>
    <p:sldId id="270" r:id="rId10"/>
    <p:sldId id="273" r:id="rId11"/>
    <p:sldId id="272" r:id="rId12"/>
    <p:sldId id="274" r:id="rId13"/>
    <p:sldId id="278" r:id="rId14"/>
    <p:sldId id="277" r:id="rId15"/>
    <p:sldId id="27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11SxYOxNBc9mlLgKztFDEl6n8xet0PMJ\DZS\TOPUSKO\Demografska%20piramida%20KZ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11SxYOxNBc9mlLgKztFDEl6n8xet0PMJ\DZS\TOPUSKO\Demografska%20piramida%20SMZ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1230559772999E-2"/>
          <c:y val="3.5048322352867055E-2"/>
          <c:w val="0.90694232451712764"/>
          <c:h val="0.85354271862839537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inputi!$B$1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inputi!$A$2:$A$102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inputi!$B$2:$B$102</c:f>
              <c:numCache>
                <c:formatCode>General</c:formatCode>
                <c:ptCount val="101"/>
                <c:pt idx="0">
                  <c:v>-478</c:v>
                </c:pt>
                <c:pt idx="1">
                  <c:v>-489</c:v>
                </c:pt>
                <c:pt idx="2">
                  <c:v>-475</c:v>
                </c:pt>
                <c:pt idx="3">
                  <c:v>-480</c:v>
                </c:pt>
                <c:pt idx="4">
                  <c:v>-481</c:v>
                </c:pt>
                <c:pt idx="5">
                  <c:v>-499</c:v>
                </c:pt>
                <c:pt idx="6">
                  <c:v>-492</c:v>
                </c:pt>
                <c:pt idx="7">
                  <c:v>-512</c:v>
                </c:pt>
                <c:pt idx="8">
                  <c:v>-499</c:v>
                </c:pt>
                <c:pt idx="9">
                  <c:v>-522</c:v>
                </c:pt>
                <c:pt idx="10">
                  <c:v>-527</c:v>
                </c:pt>
                <c:pt idx="11">
                  <c:v>-558</c:v>
                </c:pt>
                <c:pt idx="12">
                  <c:v>-534</c:v>
                </c:pt>
                <c:pt idx="13">
                  <c:v>-537</c:v>
                </c:pt>
                <c:pt idx="14">
                  <c:v>-553</c:v>
                </c:pt>
                <c:pt idx="15">
                  <c:v>-525</c:v>
                </c:pt>
                <c:pt idx="16">
                  <c:v>-540</c:v>
                </c:pt>
                <c:pt idx="17">
                  <c:v>-545</c:v>
                </c:pt>
                <c:pt idx="18">
                  <c:v>-562</c:v>
                </c:pt>
                <c:pt idx="19">
                  <c:v>-602</c:v>
                </c:pt>
                <c:pt idx="20">
                  <c:v>-627</c:v>
                </c:pt>
                <c:pt idx="21">
                  <c:v>-622</c:v>
                </c:pt>
                <c:pt idx="22">
                  <c:v>-648</c:v>
                </c:pt>
                <c:pt idx="23">
                  <c:v>-668</c:v>
                </c:pt>
                <c:pt idx="24">
                  <c:v>-624</c:v>
                </c:pt>
                <c:pt idx="25">
                  <c:v>-607</c:v>
                </c:pt>
                <c:pt idx="26">
                  <c:v>-620</c:v>
                </c:pt>
                <c:pt idx="27">
                  <c:v>-612</c:v>
                </c:pt>
                <c:pt idx="28">
                  <c:v>-651</c:v>
                </c:pt>
                <c:pt idx="29">
                  <c:v>-631</c:v>
                </c:pt>
                <c:pt idx="30">
                  <c:v>-631</c:v>
                </c:pt>
                <c:pt idx="31">
                  <c:v>-707</c:v>
                </c:pt>
                <c:pt idx="32">
                  <c:v>-709</c:v>
                </c:pt>
                <c:pt idx="33">
                  <c:v>-717</c:v>
                </c:pt>
                <c:pt idx="34">
                  <c:v>-749</c:v>
                </c:pt>
                <c:pt idx="35">
                  <c:v>-786</c:v>
                </c:pt>
                <c:pt idx="36">
                  <c:v>-790</c:v>
                </c:pt>
                <c:pt idx="37">
                  <c:v>-803</c:v>
                </c:pt>
                <c:pt idx="38">
                  <c:v>-802</c:v>
                </c:pt>
                <c:pt idx="39">
                  <c:v>-817</c:v>
                </c:pt>
                <c:pt idx="40">
                  <c:v>-808</c:v>
                </c:pt>
                <c:pt idx="41">
                  <c:v>-815</c:v>
                </c:pt>
                <c:pt idx="42">
                  <c:v>-801</c:v>
                </c:pt>
                <c:pt idx="43">
                  <c:v>-790</c:v>
                </c:pt>
                <c:pt idx="44">
                  <c:v>-794</c:v>
                </c:pt>
                <c:pt idx="45">
                  <c:v>-789</c:v>
                </c:pt>
                <c:pt idx="46">
                  <c:v>-789</c:v>
                </c:pt>
                <c:pt idx="47">
                  <c:v>-778</c:v>
                </c:pt>
                <c:pt idx="48">
                  <c:v>-771</c:v>
                </c:pt>
                <c:pt idx="49">
                  <c:v>-737</c:v>
                </c:pt>
                <c:pt idx="50">
                  <c:v>-769</c:v>
                </c:pt>
                <c:pt idx="51">
                  <c:v>-828</c:v>
                </c:pt>
                <c:pt idx="52">
                  <c:v>-864</c:v>
                </c:pt>
                <c:pt idx="53">
                  <c:v>-902</c:v>
                </c:pt>
                <c:pt idx="54">
                  <c:v>-902</c:v>
                </c:pt>
                <c:pt idx="55">
                  <c:v>-847</c:v>
                </c:pt>
                <c:pt idx="56">
                  <c:v>-924</c:v>
                </c:pt>
                <c:pt idx="57">
                  <c:v>-927</c:v>
                </c:pt>
                <c:pt idx="58">
                  <c:v>-927</c:v>
                </c:pt>
                <c:pt idx="59">
                  <c:v>-926</c:v>
                </c:pt>
                <c:pt idx="60">
                  <c:v>-925</c:v>
                </c:pt>
                <c:pt idx="61">
                  <c:v>-924</c:v>
                </c:pt>
                <c:pt idx="62">
                  <c:v>-909</c:v>
                </c:pt>
                <c:pt idx="63">
                  <c:v>-943</c:v>
                </c:pt>
                <c:pt idx="64">
                  <c:v>-928</c:v>
                </c:pt>
                <c:pt idx="65">
                  <c:v>-928</c:v>
                </c:pt>
                <c:pt idx="66">
                  <c:v>-801</c:v>
                </c:pt>
                <c:pt idx="67">
                  <c:v>-771</c:v>
                </c:pt>
                <c:pt idx="68">
                  <c:v>-701</c:v>
                </c:pt>
                <c:pt idx="69">
                  <c:v>-690</c:v>
                </c:pt>
                <c:pt idx="70">
                  <c:v>-647</c:v>
                </c:pt>
                <c:pt idx="71">
                  <c:v>-539</c:v>
                </c:pt>
                <c:pt idx="72">
                  <c:v>-503</c:v>
                </c:pt>
                <c:pt idx="73">
                  <c:v>-433</c:v>
                </c:pt>
                <c:pt idx="74">
                  <c:v>-351</c:v>
                </c:pt>
                <c:pt idx="75">
                  <c:v>-369</c:v>
                </c:pt>
                <c:pt idx="76">
                  <c:v>-410</c:v>
                </c:pt>
                <c:pt idx="77">
                  <c:v>-422</c:v>
                </c:pt>
                <c:pt idx="78">
                  <c:v>-351</c:v>
                </c:pt>
                <c:pt idx="79">
                  <c:v>-341</c:v>
                </c:pt>
                <c:pt idx="80">
                  <c:v>-313</c:v>
                </c:pt>
                <c:pt idx="81">
                  <c:v>-336</c:v>
                </c:pt>
                <c:pt idx="82">
                  <c:v>-314</c:v>
                </c:pt>
                <c:pt idx="83">
                  <c:v>-284</c:v>
                </c:pt>
                <c:pt idx="84">
                  <c:v>-231</c:v>
                </c:pt>
                <c:pt idx="85">
                  <c:v>-198</c:v>
                </c:pt>
                <c:pt idx="86">
                  <c:v>-176</c:v>
                </c:pt>
                <c:pt idx="87">
                  <c:v>-145</c:v>
                </c:pt>
                <c:pt idx="88">
                  <c:v>-119</c:v>
                </c:pt>
                <c:pt idx="89">
                  <c:v>-94</c:v>
                </c:pt>
                <c:pt idx="90">
                  <c:v>-68</c:v>
                </c:pt>
                <c:pt idx="91">
                  <c:v>-49</c:v>
                </c:pt>
                <c:pt idx="92">
                  <c:v>-32</c:v>
                </c:pt>
                <c:pt idx="93">
                  <c:v>-22</c:v>
                </c:pt>
                <c:pt idx="94">
                  <c:v>-16</c:v>
                </c:pt>
                <c:pt idx="95">
                  <c:v>-9</c:v>
                </c:pt>
                <c:pt idx="96">
                  <c:v>-4</c:v>
                </c:pt>
                <c:pt idx="97">
                  <c:v>-2</c:v>
                </c:pt>
                <c:pt idx="98">
                  <c:v>-2</c:v>
                </c:pt>
                <c:pt idx="99">
                  <c:v>-2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8-495C-AF41-CEC56956567A}"/>
            </c:ext>
          </c:extLst>
        </c:ser>
        <c:ser>
          <c:idx val="3"/>
          <c:order val="3"/>
          <c:tx>
            <c:strRef>
              <c:f>inputi!$C$1</c:f>
              <c:strCache>
                <c:ptCount val="1"/>
                <c:pt idx="0">
                  <c:v>Ž 2020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cat>
            <c:strRef>
              <c:f>inputi!$A$2:$A$102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inputi!$C$2:$C$102</c:f>
              <c:numCache>
                <c:formatCode>General</c:formatCode>
                <c:ptCount val="101"/>
                <c:pt idx="0">
                  <c:v>446</c:v>
                </c:pt>
                <c:pt idx="1">
                  <c:v>452</c:v>
                </c:pt>
                <c:pt idx="2">
                  <c:v>452</c:v>
                </c:pt>
                <c:pt idx="3">
                  <c:v>456</c:v>
                </c:pt>
                <c:pt idx="4">
                  <c:v>444</c:v>
                </c:pt>
                <c:pt idx="5">
                  <c:v>469</c:v>
                </c:pt>
                <c:pt idx="6">
                  <c:v>474</c:v>
                </c:pt>
                <c:pt idx="7">
                  <c:v>493</c:v>
                </c:pt>
                <c:pt idx="8">
                  <c:v>496</c:v>
                </c:pt>
                <c:pt idx="9">
                  <c:v>512</c:v>
                </c:pt>
                <c:pt idx="10">
                  <c:v>530</c:v>
                </c:pt>
                <c:pt idx="11">
                  <c:v>541</c:v>
                </c:pt>
                <c:pt idx="12">
                  <c:v>523</c:v>
                </c:pt>
                <c:pt idx="13">
                  <c:v>513</c:v>
                </c:pt>
                <c:pt idx="14">
                  <c:v>538</c:v>
                </c:pt>
                <c:pt idx="15">
                  <c:v>509</c:v>
                </c:pt>
                <c:pt idx="16">
                  <c:v>494</c:v>
                </c:pt>
                <c:pt idx="17">
                  <c:v>501</c:v>
                </c:pt>
                <c:pt idx="18">
                  <c:v>513</c:v>
                </c:pt>
                <c:pt idx="19">
                  <c:v>544</c:v>
                </c:pt>
                <c:pt idx="20">
                  <c:v>563</c:v>
                </c:pt>
                <c:pt idx="21">
                  <c:v>556</c:v>
                </c:pt>
                <c:pt idx="22">
                  <c:v>580</c:v>
                </c:pt>
                <c:pt idx="23">
                  <c:v>587</c:v>
                </c:pt>
                <c:pt idx="24">
                  <c:v>558</c:v>
                </c:pt>
                <c:pt idx="25">
                  <c:v>551</c:v>
                </c:pt>
                <c:pt idx="26">
                  <c:v>569</c:v>
                </c:pt>
                <c:pt idx="27">
                  <c:v>554</c:v>
                </c:pt>
                <c:pt idx="28">
                  <c:v>595</c:v>
                </c:pt>
                <c:pt idx="29">
                  <c:v>587</c:v>
                </c:pt>
                <c:pt idx="30">
                  <c:v>601</c:v>
                </c:pt>
                <c:pt idx="31">
                  <c:v>623</c:v>
                </c:pt>
                <c:pt idx="32">
                  <c:v>616</c:v>
                </c:pt>
                <c:pt idx="33">
                  <c:v>641</c:v>
                </c:pt>
                <c:pt idx="34">
                  <c:v>671</c:v>
                </c:pt>
                <c:pt idx="35">
                  <c:v>691</c:v>
                </c:pt>
                <c:pt idx="36">
                  <c:v>702</c:v>
                </c:pt>
                <c:pt idx="37">
                  <c:v>710</c:v>
                </c:pt>
                <c:pt idx="38">
                  <c:v>717</c:v>
                </c:pt>
                <c:pt idx="39">
                  <c:v>723</c:v>
                </c:pt>
                <c:pt idx="40">
                  <c:v>724</c:v>
                </c:pt>
                <c:pt idx="41">
                  <c:v>731</c:v>
                </c:pt>
                <c:pt idx="42">
                  <c:v>718</c:v>
                </c:pt>
                <c:pt idx="43">
                  <c:v>722</c:v>
                </c:pt>
                <c:pt idx="44">
                  <c:v>713</c:v>
                </c:pt>
                <c:pt idx="45">
                  <c:v>708</c:v>
                </c:pt>
                <c:pt idx="46">
                  <c:v>702</c:v>
                </c:pt>
                <c:pt idx="47">
                  <c:v>701</c:v>
                </c:pt>
                <c:pt idx="48">
                  <c:v>695</c:v>
                </c:pt>
                <c:pt idx="49">
                  <c:v>668</c:v>
                </c:pt>
                <c:pt idx="50">
                  <c:v>691</c:v>
                </c:pt>
                <c:pt idx="51">
                  <c:v>792</c:v>
                </c:pt>
                <c:pt idx="52">
                  <c:v>819</c:v>
                </c:pt>
                <c:pt idx="53">
                  <c:v>859</c:v>
                </c:pt>
                <c:pt idx="54">
                  <c:v>864</c:v>
                </c:pt>
                <c:pt idx="55">
                  <c:v>820</c:v>
                </c:pt>
                <c:pt idx="56">
                  <c:v>907</c:v>
                </c:pt>
                <c:pt idx="57">
                  <c:v>929</c:v>
                </c:pt>
                <c:pt idx="58">
                  <c:v>943</c:v>
                </c:pt>
                <c:pt idx="59">
                  <c:v>948</c:v>
                </c:pt>
                <c:pt idx="60">
                  <c:v>950</c:v>
                </c:pt>
                <c:pt idx="61">
                  <c:v>931</c:v>
                </c:pt>
                <c:pt idx="62">
                  <c:v>928</c:v>
                </c:pt>
                <c:pt idx="63">
                  <c:v>968</c:v>
                </c:pt>
                <c:pt idx="64">
                  <c:v>941</c:v>
                </c:pt>
                <c:pt idx="65">
                  <c:v>912</c:v>
                </c:pt>
                <c:pt idx="66">
                  <c:v>844</c:v>
                </c:pt>
                <c:pt idx="67">
                  <c:v>823</c:v>
                </c:pt>
                <c:pt idx="68">
                  <c:v>753</c:v>
                </c:pt>
                <c:pt idx="69">
                  <c:v>776</c:v>
                </c:pt>
                <c:pt idx="70">
                  <c:v>766</c:v>
                </c:pt>
                <c:pt idx="71">
                  <c:v>692</c:v>
                </c:pt>
                <c:pt idx="72">
                  <c:v>675</c:v>
                </c:pt>
                <c:pt idx="73">
                  <c:v>594</c:v>
                </c:pt>
                <c:pt idx="74">
                  <c:v>493</c:v>
                </c:pt>
                <c:pt idx="75">
                  <c:v>536</c:v>
                </c:pt>
                <c:pt idx="76">
                  <c:v>666</c:v>
                </c:pt>
                <c:pt idx="77">
                  <c:v>684</c:v>
                </c:pt>
                <c:pt idx="78">
                  <c:v>595</c:v>
                </c:pt>
                <c:pt idx="79">
                  <c:v>607</c:v>
                </c:pt>
                <c:pt idx="80">
                  <c:v>570</c:v>
                </c:pt>
                <c:pt idx="81">
                  <c:v>652</c:v>
                </c:pt>
                <c:pt idx="82">
                  <c:v>631</c:v>
                </c:pt>
                <c:pt idx="83">
                  <c:v>586</c:v>
                </c:pt>
                <c:pt idx="84">
                  <c:v>525</c:v>
                </c:pt>
                <c:pt idx="85">
                  <c:v>462</c:v>
                </c:pt>
                <c:pt idx="86">
                  <c:v>428</c:v>
                </c:pt>
                <c:pt idx="87">
                  <c:v>381</c:v>
                </c:pt>
                <c:pt idx="88">
                  <c:v>318</c:v>
                </c:pt>
                <c:pt idx="89">
                  <c:v>265</c:v>
                </c:pt>
                <c:pt idx="90">
                  <c:v>191</c:v>
                </c:pt>
                <c:pt idx="91">
                  <c:v>146</c:v>
                </c:pt>
                <c:pt idx="92">
                  <c:v>92</c:v>
                </c:pt>
                <c:pt idx="93">
                  <c:v>79</c:v>
                </c:pt>
                <c:pt idx="94">
                  <c:v>52</c:v>
                </c:pt>
                <c:pt idx="95">
                  <c:v>40</c:v>
                </c:pt>
                <c:pt idx="96">
                  <c:v>24</c:v>
                </c:pt>
                <c:pt idx="97">
                  <c:v>15</c:v>
                </c:pt>
                <c:pt idx="98">
                  <c:v>10</c:v>
                </c:pt>
                <c:pt idx="99">
                  <c:v>5</c:v>
                </c:pt>
                <c:pt idx="1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8-495C-AF41-CEC569565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22347056"/>
        <c:axId val="-402205328"/>
      </c:barChart>
      <c:scatterChart>
        <c:scatterStyle val="smoothMarker"/>
        <c:varyColors val="0"/>
        <c:ser>
          <c:idx val="0"/>
          <c:order val="0"/>
          <c:tx>
            <c:strRef>
              <c:f>inputi!$D$1</c:f>
              <c:strCache>
                <c:ptCount val="1"/>
                <c:pt idx="0">
                  <c:v>M 2050</c:v>
                </c:pt>
              </c:strCache>
            </c:strRef>
          </c:tx>
          <c:spPr>
            <a:ln w="25400" cap="rnd" cmpd="sng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inputi!$D$2:$D$102</c:f>
              <c:numCache>
                <c:formatCode>General</c:formatCode>
                <c:ptCount val="101"/>
                <c:pt idx="0">
                  <c:v>-313</c:v>
                </c:pt>
                <c:pt idx="1">
                  <c:v>-317</c:v>
                </c:pt>
                <c:pt idx="2">
                  <c:v>-319</c:v>
                </c:pt>
                <c:pt idx="3">
                  <c:v>-326</c:v>
                </c:pt>
                <c:pt idx="4">
                  <c:v>-330</c:v>
                </c:pt>
                <c:pt idx="5">
                  <c:v>-334</c:v>
                </c:pt>
                <c:pt idx="6">
                  <c:v>-335</c:v>
                </c:pt>
                <c:pt idx="7">
                  <c:v>-341</c:v>
                </c:pt>
                <c:pt idx="8">
                  <c:v>-342</c:v>
                </c:pt>
                <c:pt idx="9">
                  <c:v>-346</c:v>
                </c:pt>
                <c:pt idx="10">
                  <c:v>-345</c:v>
                </c:pt>
                <c:pt idx="11">
                  <c:v>-349</c:v>
                </c:pt>
                <c:pt idx="12">
                  <c:v>-349</c:v>
                </c:pt>
                <c:pt idx="13">
                  <c:v>-350</c:v>
                </c:pt>
                <c:pt idx="14">
                  <c:v>-355</c:v>
                </c:pt>
                <c:pt idx="15">
                  <c:v>-356</c:v>
                </c:pt>
                <c:pt idx="16">
                  <c:v>-358</c:v>
                </c:pt>
                <c:pt idx="17">
                  <c:v>-361</c:v>
                </c:pt>
                <c:pt idx="18">
                  <c:v>-364</c:v>
                </c:pt>
                <c:pt idx="19">
                  <c:v>-369</c:v>
                </c:pt>
                <c:pt idx="20">
                  <c:v>-372</c:v>
                </c:pt>
                <c:pt idx="21">
                  <c:v>-381</c:v>
                </c:pt>
                <c:pt idx="22">
                  <c:v>-384</c:v>
                </c:pt>
                <c:pt idx="23">
                  <c:v>-386</c:v>
                </c:pt>
                <c:pt idx="24">
                  <c:v>-393</c:v>
                </c:pt>
                <c:pt idx="25">
                  <c:v>-396</c:v>
                </c:pt>
                <c:pt idx="26">
                  <c:v>-397</c:v>
                </c:pt>
                <c:pt idx="27">
                  <c:v>-401</c:v>
                </c:pt>
                <c:pt idx="28">
                  <c:v>-406</c:v>
                </c:pt>
                <c:pt idx="29">
                  <c:v>-421</c:v>
                </c:pt>
                <c:pt idx="30">
                  <c:v>-439</c:v>
                </c:pt>
                <c:pt idx="31">
                  <c:v>-453</c:v>
                </c:pt>
                <c:pt idx="32">
                  <c:v>-440</c:v>
                </c:pt>
                <c:pt idx="33">
                  <c:v>-443</c:v>
                </c:pt>
                <c:pt idx="34">
                  <c:v>-444</c:v>
                </c:pt>
                <c:pt idx="35">
                  <c:v>-457</c:v>
                </c:pt>
                <c:pt idx="36">
                  <c:v>-450</c:v>
                </c:pt>
                <c:pt idx="37">
                  <c:v>-468</c:v>
                </c:pt>
                <c:pt idx="38">
                  <c:v>-458</c:v>
                </c:pt>
                <c:pt idx="39">
                  <c:v>-475</c:v>
                </c:pt>
                <c:pt idx="40">
                  <c:v>-482</c:v>
                </c:pt>
                <c:pt idx="41">
                  <c:v>-509</c:v>
                </c:pt>
                <c:pt idx="42">
                  <c:v>-489</c:v>
                </c:pt>
                <c:pt idx="43">
                  <c:v>-491</c:v>
                </c:pt>
                <c:pt idx="44">
                  <c:v>-503</c:v>
                </c:pt>
                <c:pt idx="45">
                  <c:v>-480</c:v>
                </c:pt>
                <c:pt idx="46">
                  <c:v>-495</c:v>
                </c:pt>
                <c:pt idx="47">
                  <c:v>-501</c:v>
                </c:pt>
                <c:pt idx="48">
                  <c:v>-513</c:v>
                </c:pt>
                <c:pt idx="49">
                  <c:v>-535</c:v>
                </c:pt>
                <c:pt idx="50">
                  <c:v>-557</c:v>
                </c:pt>
                <c:pt idx="51">
                  <c:v>-550</c:v>
                </c:pt>
                <c:pt idx="52">
                  <c:v>-569</c:v>
                </c:pt>
                <c:pt idx="53">
                  <c:v>-584</c:v>
                </c:pt>
                <c:pt idx="54">
                  <c:v>-556</c:v>
                </c:pt>
                <c:pt idx="55">
                  <c:v>-542</c:v>
                </c:pt>
                <c:pt idx="56">
                  <c:v>-552</c:v>
                </c:pt>
                <c:pt idx="57">
                  <c:v>-549</c:v>
                </c:pt>
                <c:pt idx="58">
                  <c:v>-574</c:v>
                </c:pt>
                <c:pt idx="59">
                  <c:v>-560</c:v>
                </c:pt>
                <c:pt idx="60">
                  <c:v>-561</c:v>
                </c:pt>
                <c:pt idx="61">
                  <c:v>-615</c:v>
                </c:pt>
                <c:pt idx="62">
                  <c:v>-615</c:v>
                </c:pt>
                <c:pt idx="63">
                  <c:v>-625</c:v>
                </c:pt>
                <c:pt idx="64">
                  <c:v>-645</c:v>
                </c:pt>
                <c:pt idx="65">
                  <c:v>-673</c:v>
                </c:pt>
                <c:pt idx="66">
                  <c:v>-664</c:v>
                </c:pt>
                <c:pt idx="67">
                  <c:v>-669</c:v>
                </c:pt>
                <c:pt idx="68">
                  <c:v>-660</c:v>
                </c:pt>
                <c:pt idx="69">
                  <c:v>-657</c:v>
                </c:pt>
                <c:pt idx="70">
                  <c:v>-638</c:v>
                </c:pt>
                <c:pt idx="71">
                  <c:v>-629</c:v>
                </c:pt>
                <c:pt idx="72">
                  <c:v>-606</c:v>
                </c:pt>
                <c:pt idx="73">
                  <c:v>-583</c:v>
                </c:pt>
                <c:pt idx="74">
                  <c:v>-568</c:v>
                </c:pt>
                <c:pt idx="75">
                  <c:v>-552</c:v>
                </c:pt>
                <c:pt idx="76">
                  <c:v>-527</c:v>
                </c:pt>
                <c:pt idx="77">
                  <c:v>-503</c:v>
                </c:pt>
                <c:pt idx="78">
                  <c:v>-476</c:v>
                </c:pt>
                <c:pt idx="79">
                  <c:v>-436</c:v>
                </c:pt>
                <c:pt idx="80">
                  <c:v>-426</c:v>
                </c:pt>
                <c:pt idx="81">
                  <c:v>-429</c:v>
                </c:pt>
                <c:pt idx="82">
                  <c:v>-414</c:v>
                </c:pt>
                <c:pt idx="83">
                  <c:v>-396</c:v>
                </c:pt>
                <c:pt idx="84">
                  <c:v>-359</c:v>
                </c:pt>
                <c:pt idx="85">
                  <c:v>-306</c:v>
                </c:pt>
                <c:pt idx="86">
                  <c:v>-293</c:v>
                </c:pt>
                <c:pt idx="87">
                  <c:v>-254</c:v>
                </c:pt>
                <c:pt idx="88">
                  <c:v>-216</c:v>
                </c:pt>
                <c:pt idx="89">
                  <c:v>-182</c:v>
                </c:pt>
                <c:pt idx="90">
                  <c:v>-150</c:v>
                </c:pt>
                <c:pt idx="91">
                  <c:v>-121</c:v>
                </c:pt>
                <c:pt idx="92">
                  <c:v>-93</c:v>
                </c:pt>
                <c:pt idx="93">
                  <c:v>-74</c:v>
                </c:pt>
                <c:pt idx="94">
                  <c:v>-54</c:v>
                </c:pt>
                <c:pt idx="95">
                  <c:v>-40</c:v>
                </c:pt>
                <c:pt idx="96">
                  <c:v>-23</c:v>
                </c:pt>
                <c:pt idx="97">
                  <c:v>-16</c:v>
                </c:pt>
                <c:pt idx="98">
                  <c:v>-9</c:v>
                </c:pt>
                <c:pt idx="99">
                  <c:v>-6</c:v>
                </c:pt>
                <c:pt idx="100">
                  <c:v>-5</c:v>
                </c:pt>
              </c:numCache>
            </c:numRef>
          </c:xVal>
          <c:yVal>
            <c:numRef>
              <c:f>inputi!$F$2:$F$102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28-495C-AF41-CEC56956567A}"/>
            </c:ext>
          </c:extLst>
        </c:ser>
        <c:ser>
          <c:idx val="1"/>
          <c:order val="1"/>
          <c:tx>
            <c:strRef>
              <c:f>inputi!$E$1</c:f>
              <c:strCache>
                <c:ptCount val="1"/>
                <c:pt idx="0">
                  <c:v>Ž 2050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inputi!$E$2:$E$102</c:f>
              <c:numCache>
                <c:formatCode>General</c:formatCode>
                <c:ptCount val="101"/>
                <c:pt idx="0">
                  <c:v>296</c:v>
                </c:pt>
                <c:pt idx="1">
                  <c:v>299</c:v>
                </c:pt>
                <c:pt idx="2">
                  <c:v>302</c:v>
                </c:pt>
                <c:pt idx="3">
                  <c:v>305</c:v>
                </c:pt>
                <c:pt idx="4">
                  <c:v>309</c:v>
                </c:pt>
                <c:pt idx="5">
                  <c:v>314</c:v>
                </c:pt>
                <c:pt idx="6">
                  <c:v>314</c:v>
                </c:pt>
                <c:pt idx="7">
                  <c:v>321</c:v>
                </c:pt>
                <c:pt idx="8">
                  <c:v>327</c:v>
                </c:pt>
                <c:pt idx="9">
                  <c:v>324</c:v>
                </c:pt>
                <c:pt idx="10">
                  <c:v>329</c:v>
                </c:pt>
                <c:pt idx="11">
                  <c:v>329</c:v>
                </c:pt>
                <c:pt idx="12">
                  <c:v>333</c:v>
                </c:pt>
                <c:pt idx="13">
                  <c:v>334</c:v>
                </c:pt>
                <c:pt idx="14">
                  <c:v>336</c:v>
                </c:pt>
                <c:pt idx="15">
                  <c:v>339</c:v>
                </c:pt>
                <c:pt idx="16">
                  <c:v>340</c:v>
                </c:pt>
                <c:pt idx="17">
                  <c:v>343</c:v>
                </c:pt>
                <c:pt idx="18">
                  <c:v>348</c:v>
                </c:pt>
                <c:pt idx="19">
                  <c:v>348</c:v>
                </c:pt>
                <c:pt idx="20">
                  <c:v>354</c:v>
                </c:pt>
                <c:pt idx="21">
                  <c:v>354</c:v>
                </c:pt>
                <c:pt idx="22">
                  <c:v>355</c:v>
                </c:pt>
                <c:pt idx="23">
                  <c:v>359</c:v>
                </c:pt>
                <c:pt idx="24">
                  <c:v>362</c:v>
                </c:pt>
                <c:pt idx="25">
                  <c:v>364</c:v>
                </c:pt>
                <c:pt idx="26">
                  <c:v>370</c:v>
                </c:pt>
                <c:pt idx="27">
                  <c:v>373</c:v>
                </c:pt>
                <c:pt idx="28">
                  <c:v>374</c:v>
                </c:pt>
                <c:pt idx="29">
                  <c:v>379</c:v>
                </c:pt>
                <c:pt idx="30">
                  <c:v>393</c:v>
                </c:pt>
                <c:pt idx="31">
                  <c:v>403</c:v>
                </c:pt>
                <c:pt idx="32">
                  <c:v>398</c:v>
                </c:pt>
                <c:pt idx="33">
                  <c:v>401</c:v>
                </c:pt>
                <c:pt idx="34">
                  <c:v>392</c:v>
                </c:pt>
                <c:pt idx="35">
                  <c:v>415</c:v>
                </c:pt>
                <c:pt idx="36">
                  <c:v>416</c:v>
                </c:pt>
                <c:pt idx="37">
                  <c:v>430</c:v>
                </c:pt>
                <c:pt idx="38">
                  <c:v>428</c:v>
                </c:pt>
                <c:pt idx="39">
                  <c:v>439</c:v>
                </c:pt>
                <c:pt idx="40">
                  <c:v>456</c:v>
                </c:pt>
                <c:pt idx="41">
                  <c:v>466</c:v>
                </c:pt>
                <c:pt idx="42">
                  <c:v>453</c:v>
                </c:pt>
                <c:pt idx="43">
                  <c:v>441</c:v>
                </c:pt>
                <c:pt idx="44">
                  <c:v>458</c:v>
                </c:pt>
                <c:pt idx="45">
                  <c:v>436</c:v>
                </c:pt>
                <c:pt idx="46">
                  <c:v>430</c:v>
                </c:pt>
                <c:pt idx="47">
                  <c:v>434</c:v>
                </c:pt>
                <c:pt idx="48">
                  <c:v>437</c:v>
                </c:pt>
                <c:pt idx="49">
                  <c:v>455</c:v>
                </c:pt>
                <c:pt idx="50">
                  <c:v>463</c:v>
                </c:pt>
                <c:pt idx="51">
                  <c:v>460</c:v>
                </c:pt>
                <c:pt idx="52">
                  <c:v>479</c:v>
                </c:pt>
                <c:pt idx="53">
                  <c:v>484</c:v>
                </c:pt>
                <c:pt idx="54">
                  <c:v>465</c:v>
                </c:pt>
                <c:pt idx="55">
                  <c:v>462</c:v>
                </c:pt>
                <c:pt idx="56">
                  <c:v>473</c:v>
                </c:pt>
                <c:pt idx="57">
                  <c:v>470</c:v>
                </c:pt>
                <c:pt idx="58">
                  <c:v>501</c:v>
                </c:pt>
                <c:pt idx="59">
                  <c:v>502</c:v>
                </c:pt>
                <c:pt idx="60">
                  <c:v>521</c:v>
                </c:pt>
                <c:pt idx="61">
                  <c:v>539</c:v>
                </c:pt>
                <c:pt idx="62">
                  <c:v>537</c:v>
                </c:pt>
                <c:pt idx="63">
                  <c:v>560</c:v>
                </c:pt>
                <c:pt idx="64">
                  <c:v>583</c:v>
                </c:pt>
                <c:pt idx="65">
                  <c:v>604</c:v>
                </c:pt>
                <c:pt idx="66">
                  <c:v>610</c:v>
                </c:pt>
                <c:pt idx="67">
                  <c:v>622</c:v>
                </c:pt>
                <c:pt idx="68">
                  <c:v>621</c:v>
                </c:pt>
                <c:pt idx="69">
                  <c:v>627</c:v>
                </c:pt>
                <c:pt idx="70">
                  <c:v>628</c:v>
                </c:pt>
                <c:pt idx="71">
                  <c:v>629</c:v>
                </c:pt>
                <c:pt idx="72">
                  <c:v>616</c:v>
                </c:pt>
                <c:pt idx="73">
                  <c:v>614</c:v>
                </c:pt>
                <c:pt idx="74">
                  <c:v>603</c:v>
                </c:pt>
                <c:pt idx="75">
                  <c:v>591</c:v>
                </c:pt>
                <c:pt idx="76">
                  <c:v>579</c:v>
                </c:pt>
                <c:pt idx="77">
                  <c:v>569</c:v>
                </c:pt>
                <c:pt idx="78">
                  <c:v>555</c:v>
                </c:pt>
                <c:pt idx="79">
                  <c:v>519</c:v>
                </c:pt>
                <c:pt idx="80">
                  <c:v>522</c:v>
                </c:pt>
                <c:pt idx="81">
                  <c:v>577</c:v>
                </c:pt>
                <c:pt idx="82">
                  <c:v>571</c:v>
                </c:pt>
                <c:pt idx="83">
                  <c:v>569</c:v>
                </c:pt>
                <c:pt idx="84">
                  <c:v>539</c:v>
                </c:pt>
                <c:pt idx="85">
                  <c:v>483</c:v>
                </c:pt>
                <c:pt idx="86">
                  <c:v>489</c:v>
                </c:pt>
                <c:pt idx="87">
                  <c:v>462</c:v>
                </c:pt>
                <c:pt idx="88">
                  <c:v>421</c:v>
                </c:pt>
                <c:pt idx="89">
                  <c:v>376</c:v>
                </c:pt>
                <c:pt idx="90">
                  <c:v>325</c:v>
                </c:pt>
                <c:pt idx="91">
                  <c:v>272</c:v>
                </c:pt>
                <c:pt idx="92">
                  <c:v>225</c:v>
                </c:pt>
                <c:pt idx="93">
                  <c:v>188</c:v>
                </c:pt>
                <c:pt idx="94">
                  <c:v>143</c:v>
                </c:pt>
                <c:pt idx="95">
                  <c:v>106</c:v>
                </c:pt>
                <c:pt idx="96">
                  <c:v>72</c:v>
                </c:pt>
                <c:pt idx="97">
                  <c:v>49</c:v>
                </c:pt>
                <c:pt idx="98">
                  <c:v>29</c:v>
                </c:pt>
                <c:pt idx="99">
                  <c:v>19</c:v>
                </c:pt>
                <c:pt idx="100">
                  <c:v>22</c:v>
                </c:pt>
              </c:numCache>
            </c:numRef>
          </c:xVal>
          <c:yVal>
            <c:numRef>
              <c:f>inputi!$F$2:$F$102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B28-495C-AF41-CEC569565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22479328"/>
        <c:axId val="-403471712"/>
      </c:scatterChart>
      <c:catAx>
        <c:axId val="-22234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-402205328"/>
        <c:crosses val="autoZero"/>
        <c:auto val="1"/>
        <c:lblAlgn val="ctr"/>
        <c:lblOffset val="100"/>
        <c:tickLblSkip val="5"/>
        <c:noMultiLvlLbl val="0"/>
      </c:catAx>
      <c:valAx>
        <c:axId val="-4022053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-222347056"/>
        <c:crosses val="autoZero"/>
        <c:crossBetween val="between"/>
      </c:valAx>
      <c:valAx>
        <c:axId val="-403471712"/>
        <c:scaling>
          <c:orientation val="minMax"/>
          <c:max val="100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-222479328"/>
        <c:crosses val="max"/>
        <c:crossBetween val="midCat"/>
      </c:valAx>
      <c:valAx>
        <c:axId val="-2224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03471712"/>
        <c:crosses val="autoZero"/>
        <c:crossBetween val="midCat"/>
      </c:valAx>
      <c:spPr>
        <a:noFill/>
        <a:ln>
          <a:noFill/>
        </a:ln>
        <a:effectLst>
          <a:outerShdw blurRad="50800" dist="50800" dir="5400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1179756376607E-2"/>
          <c:y val="3.0859227490852965E-2"/>
          <c:w val="0.87235199688414999"/>
          <c:h val="0.85354271862839537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inputi!$B$1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inputi!$A$2:$A$102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inputi!$B$2:$B$102</c:f>
              <c:numCache>
                <c:formatCode>General</c:formatCode>
                <c:ptCount val="101"/>
                <c:pt idx="0">
                  <c:v>-595</c:v>
                </c:pt>
                <c:pt idx="1">
                  <c:v>-622</c:v>
                </c:pt>
                <c:pt idx="2">
                  <c:v>-611</c:v>
                </c:pt>
                <c:pt idx="3">
                  <c:v>-616</c:v>
                </c:pt>
                <c:pt idx="4">
                  <c:v>-610</c:v>
                </c:pt>
                <c:pt idx="5">
                  <c:v>-640</c:v>
                </c:pt>
                <c:pt idx="6">
                  <c:v>-659</c:v>
                </c:pt>
                <c:pt idx="7">
                  <c:v>-685</c:v>
                </c:pt>
                <c:pt idx="8">
                  <c:v>-663</c:v>
                </c:pt>
                <c:pt idx="9">
                  <c:v>-697</c:v>
                </c:pt>
                <c:pt idx="10">
                  <c:v>-707</c:v>
                </c:pt>
                <c:pt idx="11">
                  <c:v>-742</c:v>
                </c:pt>
                <c:pt idx="12">
                  <c:v>-705</c:v>
                </c:pt>
                <c:pt idx="13">
                  <c:v>-712</c:v>
                </c:pt>
                <c:pt idx="14">
                  <c:v>-731</c:v>
                </c:pt>
                <c:pt idx="15">
                  <c:v>-697</c:v>
                </c:pt>
                <c:pt idx="16">
                  <c:v>-737</c:v>
                </c:pt>
                <c:pt idx="17">
                  <c:v>-740</c:v>
                </c:pt>
                <c:pt idx="18">
                  <c:v>-766</c:v>
                </c:pt>
                <c:pt idx="19">
                  <c:v>-819</c:v>
                </c:pt>
                <c:pt idx="20">
                  <c:v>-853</c:v>
                </c:pt>
                <c:pt idx="21">
                  <c:v>-888</c:v>
                </c:pt>
                <c:pt idx="22">
                  <c:v>-923</c:v>
                </c:pt>
                <c:pt idx="23">
                  <c:v>-945</c:v>
                </c:pt>
                <c:pt idx="24">
                  <c:v>-882</c:v>
                </c:pt>
                <c:pt idx="25">
                  <c:v>-857</c:v>
                </c:pt>
                <c:pt idx="26">
                  <c:v>-780</c:v>
                </c:pt>
                <c:pt idx="27">
                  <c:v>-765</c:v>
                </c:pt>
                <c:pt idx="28">
                  <c:v>-814</c:v>
                </c:pt>
                <c:pt idx="29">
                  <c:v>-788</c:v>
                </c:pt>
                <c:pt idx="30">
                  <c:v>-788</c:v>
                </c:pt>
                <c:pt idx="31">
                  <c:v>-819</c:v>
                </c:pt>
                <c:pt idx="32">
                  <c:v>-824</c:v>
                </c:pt>
                <c:pt idx="33">
                  <c:v>-836</c:v>
                </c:pt>
                <c:pt idx="34">
                  <c:v>-872</c:v>
                </c:pt>
                <c:pt idx="35">
                  <c:v>-915</c:v>
                </c:pt>
                <c:pt idx="36">
                  <c:v>-901</c:v>
                </c:pt>
                <c:pt idx="37">
                  <c:v>-912</c:v>
                </c:pt>
                <c:pt idx="38">
                  <c:v>-914</c:v>
                </c:pt>
                <c:pt idx="39">
                  <c:v>-936</c:v>
                </c:pt>
                <c:pt idx="40">
                  <c:v>-922</c:v>
                </c:pt>
                <c:pt idx="41">
                  <c:v>-960</c:v>
                </c:pt>
                <c:pt idx="42">
                  <c:v>-951</c:v>
                </c:pt>
                <c:pt idx="43">
                  <c:v>-935</c:v>
                </c:pt>
                <c:pt idx="44">
                  <c:v>-938</c:v>
                </c:pt>
                <c:pt idx="45">
                  <c:v>-939</c:v>
                </c:pt>
                <c:pt idx="46">
                  <c:v>-971</c:v>
                </c:pt>
                <c:pt idx="47">
                  <c:v>-961</c:v>
                </c:pt>
                <c:pt idx="48">
                  <c:v>-953</c:v>
                </c:pt>
                <c:pt idx="49">
                  <c:v>-915</c:v>
                </c:pt>
                <c:pt idx="50">
                  <c:v>-950</c:v>
                </c:pt>
                <c:pt idx="51">
                  <c:v>-1030</c:v>
                </c:pt>
                <c:pt idx="52">
                  <c:v>-1075</c:v>
                </c:pt>
                <c:pt idx="53">
                  <c:v>-1118</c:v>
                </c:pt>
                <c:pt idx="54">
                  <c:v>-1120</c:v>
                </c:pt>
                <c:pt idx="55">
                  <c:v>-1059</c:v>
                </c:pt>
                <c:pt idx="56">
                  <c:v>-1119</c:v>
                </c:pt>
                <c:pt idx="57">
                  <c:v>-1121</c:v>
                </c:pt>
                <c:pt idx="58">
                  <c:v>-1122</c:v>
                </c:pt>
                <c:pt idx="59">
                  <c:v>-1124</c:v>
                </c:pt>
                <c:pt idx="60">
                  <c:v>-1127</c:v>
                </c:pt>
                <c:pt idx="61">
                  <c:v>-1110</c:v>
                </c:pt>
                <c:pt idx="62">
                  <c:v>-1089</c:v>
                </c:pt>
                <c:pt idx="63">
                  <c:v>-1131</c:v>
                </c:pt>
                <c:pt idx="64">
                  <c:v>-1113</c:v>
                </c:pt>
                <c:pt idx="65">
                  <c:v>-1111</c:v>
                </c:pt>
                <c:pt idx="66">
                  <c:v>-1023</c:v>
                </c:pt>
                <c:pt idx="67">
                  <c:v>-980</c:v>
                </c:pt>
                <c:pt idx="68">
                  <c:v>-895</c:v>
                </c:pt>
                <c:pt idx="69">
                  <c:v>-878</c:v>
                </c:pt>
                <c:pt idx="70">
                  <c:v>-827</c:v>
                </c:pt>
                <c:pt idx="71">
                  <c:v>-723</c:v>
                </c:pt>
                <c:pt idx="72">
                  <c:v>-678</c:v>
                </c:pt>
                <c:pt idx="73">
                  <c:v>-577</c:v>
                </c:pt>
                <c:pt idx="74">
                  <c:v>-471</c:v>
                </c:pt>
                <c:pt idx="75">
                  <c:v>-492</c:v>
                </c:pt>
                <c:pt idx="76">
                  <c:v>-537</c:v>
                </c:pt>
                <c:pt idx="77">
                  <c:v>-558</c:v>
                </c:pt>
                <c:pt idx="78">
                  <c:v>-463</c:v>
                </c:pt>
                <c:pt idx="79">
                  <c:v>-448</c:v>
                </c:pt>
                <c:pt idx="80">
                  <c:v>-410</c:v>
                </c:pt>
                <c:pt idx="81">
                  <c:v>-392</c:v>
                </c:pt>
                <c:pt idx="82">
                  <c:v>-369</c:v>
                </c:pt>
                <c:pt idx="83">
                  <c:v>-332</c:v>
                </c:pt>
                <c:pt idx="84">
                  <c:v>-272</c:v>
                </c:pt>
                <c:pt idx="85">
                  <c:v>-232</c:v>
                </c:pt>
                <c:pt idx="86">
                  <c:v>-193</c:v>
                </c:pt>
                <c:pt idx="87">
                  <c:v>-157</c:v>
                </c:pt>
                <c:pt idx="88">
                  <c:v>-129</c:v>
                </c:pt>
                <c:pt idx="89">
                  <c:v>-103</c:v>
                </c:pt>
                <c:pt idx="90">
                  <c:v>-75</c:v>
                </c:pt>
                <c:pt idx="91">
                  <c:v>-45</c:v>
                </c:pt>
                <c:pt idx="92">
                  <c:v>-30</c:v>
                </c:pt>
                <c:pt idx="93">
                  <c:v>-20</c:v>
                </c:pt>
                <c:pt idx="94">
                  <c:v>-14</c:v>
                </c:pt>
                <c:pt idx="95">
                  <c:v>-8</c:v>
                </c:pt>
                <c:pt idx="96">
                  <c:v>-4</c:v>
                </c:pt>
                <c:pt idx="97">
                  <c:v>-2</c:v>
                </c:pt>
                <c:pt idx="98">
                  <c:v>-2</c:v>
                </c:pt>
                <c:pt idx="99">
                  <c:v>-1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3-4223-8756-F25C038583EB}"/>
            </c:ext>
          </c:extLst>
        </c:ser>
        <c:ser>
          <c:idx val="3"/>
          <c:order val="3"/>
          <c:tx>
            <c:strRef>
              <c:f>inputi!$C$1</c:f>
              <c:strCache>
                <c:ptCount val="1"/>
                <c:pt idx="0">
                  <c:v>Ž 2020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cat>
            <c:strRef>
              <c:f>inputi!$A$2:$A$102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inputi!$C$2:$C$102</c:f>
              <c:numCache>
                <c:formatCode>General</c:formatCode>
                <c:ptCount val="101"/>
                <c:pt idx="0">
                  <c:v>557</c:v>
                </c:pt>
                <c:pt idx="1">
                  <c:v>594</c:v>
                </c:pt>
                <c:pt idx="2">
                  <c:v>593</c:v>
                </c:pt>
                <c:pt idx="3">
                  <c:v>604</c:v>
                </c:pt>
                <c:pt idx="4">
                  <c:v>588</c:v>
                </c:pt>
                <c:pt idx="5">
                  <c:v>622</c:v>
                </c:pt>
                <c:pt idx="6">
                  <c:v>630</c:v>
                </c:pt>
                <c:pt idx="7">
                  <c:v>658</c:v>
                </c:pt>
                <c:pt idx="8">
                  <c:v>655</c:v>
                </c:pt>
                <c:pt idx="9">
                  <c:v>682</c:v>
                </c:pt>
                <c:pt idx="10">
                  <c:v>706</c:v>
                </c:pt>
                <c:pt idx="11">
                  <c:v>723</c:v>
                </c:pt>
                <c:pt idx="12">
                  <c:v>701</c:v>
                </c:pt>
                <c:pt idx="13">
                  <c:v>686</c:v>
                </c:pt>
                <c:pt idx="14">
                  <c:v>720</c:v>
                </c:pt>
                <c:pt idx="15">
                  <c:v>681</c:v>
                </c:pt>
                <c:pt idx="16">
                  <c:v>692</c:v>
                </c:pt>
                <c:pt idx="17">
                  <c:v>704</c:v>
                </c:pt>
                <c:pt idx="18">
                  <c:v>720</c:v>
                </c:pt>
                <c:pt idx="19">
                  <c:v>758</c:v>
                </c:pt>
                <c:pt idx="20">
                  <c:v>795</c:v>
                </c:pt>
                <c:pt idx="21">
                  <c:v>807</c:v>
                </c:pt>
                <c:pt idx="22">
                  <c:v>839</c:v>
                </c:pt>
                <c:pt idx="23">
                  <c:v>846</c:v>
                </c:pt>
                <c:pt idx="24">
                  <c:v>803</c:v>
                </c:pt>
                <c:pt idx="25">
                  <c:v>789</c:v>
                </c:pt>
                <c:pt idx="26">
                  <c:v>684</c:v>
                </c:pt>
                <c:pt idx="27">
                  <c:v>666</c:v>
                </c:pt>
                <c:pt idx="28">
                  <c:v>715</c:v>
                </c:pt>
                <c:pt idx="29">
                  <c:v>707</c:v>
                </c:pt>
                <c:pt idx="30">
                  <c:v>727</c:v>
                </c:pt>
                <c:pt idx="31">
                  <c:v>718</c:v>
                </c:pt>
                <c:pt idx="32">
                  <c:v>713</c:v>
                </c:pt>
                <c:pt idx="33">
                  <c:v>744</c:v>
                </c:pt>
                <c:pt idx="34">
                  <c:v>777</c:v>
                </c:pt>
                <c:pt idx="35">
                  <c:v>800</c:v>
                </c:pt>
                <c:pt idx="36">
                  <c:v>804</c:v>
                </c:pt>
                <c:pt idx="37">
                  <c:v>810</c:v>
                </c:pt>
                <c:pt idx="38">
                  <c:v>821</c:v>
                </c:pt>
                <c:pt idx="39">
                  <c:v>828</c:v>
                </c:pt>
                <c:pt idx="40">
                  <c:v>833</c:v>
                </c:pt>
                <c:pt idx="41">
                  <c:v>872</c:v>
                </c:pt>
                <c:pt idx="42">
                  <c:v>863</c:v>
                </c:pt>
                <c:pt idx="43">
                  <c:v>866</c:v>
                </c:pt>
                <c:pt idx="44">
                  <c:v>853</c:v>
                </c:pt>
                <c:pt idx="45">
                  <c:v>850</c:v>
                </c:pt>
                <c:pt idx="46">
                  <c:v>912</c:v>
                </c:pt>
                <c:pt idx="47">
                  <c:v>909</c:v>
                </c:pt>
                <c:pt idx="48">
                  <c:v>905</c:v>
                </c:pt>
                <c:pt idx="49">
                  <c:v>865</c:v>
                </c:pt>
                <c:pt idx="50">
                  <c:v>899</c:v>
                </c:pt>
                <c:pt idx="51">
                  <c:v>989</c:v>
                </c:pt>
                <c:pt idx="52">
                  <c:v>1019</c:v>
                </c:pt>
                <c:pt idx="53">
                  <c:v>1070</c:v>
                </c:pt>
                <c:pt idx="54">
                  <c:v>1080</c:v>
                </c:pt>
                <c:pt idx="55">
                  <c:v>1026</c:v>
                </c:pt>
                <c:pt idx="56">
                  <c:v>1098</c:v>
                </c:pt>
                <c:pt idx="57">
                  <c:v>1122</c:v>
                </c:pt>
                <c:pt idx="58">
                  <c:v>1144</c:v>
                </c:pt>
                <c:pt idx="59">
                  <c:v>1146</c:v>
                </c:pt>
                <c:pt idx="60">
                  <c:v>1152</c:v>
                </c:pt>
                <c:pt idx="61">
                  <c:v>1149</c:v>
                </c:pt>
                <c:pt idx="62">
                  <c:v>1149</c:v>
                </c:pt>
                <c:pt idx="63">
                  <c:v>1198</c:v>
                </c:pt>
                <c:pt idx="64">
                  <c:v>1161</c:v>
                </c:pt>
                <c:pt idx="65">
                  <c:v>1128</c:v>
                </c:pt>
                <c:pt idx="66">
                  <c:v>1160</c:v>
                </c:pt>
                <c:pt idx="67">
                  <c:v>1132</c:v>
                </c:pt>
                <c:pt idx="68">
                  <c:v>1037</c:v>
                </c:pt>
                <c:pt idx="69">
                  <c:v>1069</c:v>
                </c:pt>
                <c:pt idx="70">
                  <c:v>1058</c:v>
                </c:pt>
                <c:pt idx="71">
                  <c:v>957</c:v>
                </c:pt>
                <c:pt idx="72">
                  <c:v>931</c:v>
                </c:pt>
                <c:pt idx="73">
                  <c:v>822</c:v>
                </c:pt>
                <c:pt idx="74">
                  <c:v>680</c:v>
                </c:pt>
                <c:pt idx="75">
                  <c:v>734</c:v>
                </c:pt>
                <c:pt idx="76">
                  <c:v>857</c:v>
                </c:pt>
                <c:pt idx="77">
                  <c:v>877</c:v>
                </c:pt>
                <c:pt idx="78">
                  <c:v>762</c:v>
                </c:pt>
                <c:pt idx="79">
                  <c:v>781</c:v>
                </c:pt>
                <c:pt idx="80">
                  <c:v>733</c:v>
                </c:pt>
                <c:pt idx="81">
                  <c:v>744</c:v>
                </c:pt>
                <c:pt idx="82">
                  <c:v>719</c:v>
                </c:pt>
                <c:pt idx="83">
                  <c:v>665</c:v>
                </c:pt>
                <c:pt idx="84">
                  <c:v>593</c:v>
                </c:pt>
                <c:pt idx="85">
                  <c:v>516</c:v>
                </c:pt>
                <c:pt idx="86">
                  <c:v>435</c:v>
                </c:pt>
                <c:pt idx="87">
                  <c:v>389</c:v>
                </c:pt>
                <c:pt idx="88">
                  <c:v>320</c:v>
                </c:pt>
                <c:pt idx="89">
                  <c:v>266</c:v>
                </c:pt>
                <c:pt idx="90">
                  <c:v>192</c:v>
                </c:pt>
                <c:pt idx="91">
                  <c:v>117</c:v>
                </c:pt>
                <c:pt idx="92">
                  <c:v>75</c:v>
                </c:pt>
                <c:pt idx="93">
                  <c:v>62</c:v>
                </c:pt>
                <c:pt idx="94">
                  <c:v>41</c:v>
                </c:pt>
                <c:pt idx="95">
                  <c:v>32</c:v>
                </c:pt>
                <c:pt idx="96">
                  <c:v>9</c:v>
                </c:pt>
                <c:pt idx="97">
                  <c:v>4</c:v>
                </c:pt>
                <c:pt idx="98">
                  <c:v>4</c:v>
                </c:pt>
                <c:pt idx="99">
                  <c:v>2</c:v>
                </c:pt>
                <c:pt idx="1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E3-4223-8756-F25C0385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22347056"/>
        <c:axId val="-402205328"/>
      </c:barChart>
      <c:scatterChart>
        <c:scatterStyle val="smoothMarker"/>
        <c:varyColors val="0"/>
        <c:ser>
          <c:idx val="0"/>
          <c:order val="0"/>
          <c:tx>
            <c:strRef>
              <c:f>inputi!$D$1</c:f>
              <c:strCache>
                <c:ptCount val="1"/>
                <c:pt idx="0">
                  <c:v>M 2050</c:v>
                </c:pt>
              </c:strCache>
            </c:strRef>
          </c:tx>
          <c:spPr>
            <a:ln w="25400" cap="rnd" cmpd="sng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inputi!$D$2:$D$102</c:f>
              <c:numCache>
                <c:formatCode>General</c:formatCode>
                <c:ptCount val="101"/>
                <c:pt idx="0">
                  <c:v>-342</c:v>
                </c:pt>
                <c:pt idx="1">
                  <c:v>-345</c:v>
                </c:pt>
                <c:pt idx="2">
                  <c:v>-349</c:v>
                </c:pt>
                <c:pt idx="3">
                  <c:v>-358</c:v>
                </c:pt>
                <c:pt idx="4">
                  <c:v>-359</c:v>
                </c:pt>
                <c:pt idx="5">
                  <c:v>-363</c:v>
                </c:pt>
                <c:pt idx="6">
                  <c:v>-373</c:v>
                </c:pt>
                <c:pt idx="7">
                  <c:v>-375</c:v>
                </c:pt>
                <c:pt idx="8">
                  <c:v>-377</c:v>
                </c:pt>
                <c:pt idx="9">
                  <c:v>-383</c:v>
                </c:pt>
                <c:pt idx="10">
                  <c:v>-387</c:v>
                </c:pt>
                <c:pt idx="11">
                  <c:v>-391</c:v>
                </c:pt>
                <c:pt idx="12">
                  <c:v>-395</c:v>
                </c:pt>
                <c:pt idx="13">
                  <c:v>-398</c:v>
                </c:pt>
                <c:pt idx="14">
                  <c:v>-404</c:v>
                </c:pt>
                <c:pt idx="15">
                  <c:v>-404</c:v>
                </c:pt>
                <c:pt idx="16">
                  <c:v>-409</c:v>
                </c:pt>
                <c:pt idx="17">
                  <c:v>-413</c:v>
                </c:pt>
                <c:pt idx="18">
                  <c:v>-420</c:v>
                </c:pt>
                <c:pt idx="19">
                  <c:v>-423</c:v>
                </c:pt>
                <c:pt idx="20">
                  <c:v>-430</c:v>
                </c:pt>
                <c:pt idx="21">
                  <c:v>-433</c:v>
                </c:pt>
                <c:pt idx="22">
                  <c:v>-440</c:v>
                </c:pt>
                <c:pt idx="23">
                  <c:v>-442</c:v>
                </c:pt>
                <c:pt idx="24">
                  <c:v>-439</c:v>
                </c:pt>
                <c:pt idx="25">
                  <c:v>-439</c:v>
                </c:pt>
                <c:pt idx="26">
                  <c:v>-440</c:v>
                </c:pt>
                <c:pt idx="27">
                  <c:v>-440</c:v>
                </c:pt>
                <c:pt idx="28">
                  <c:v>-443</c:v>
                </c:pt>
                <c:pt idx="29">
                  <c:v>-443</c:v>
                </c:pt>
                <c:pt idx="30">
                  <c:v>-467</c:v>
                </c:pt>
                <c:pt idx="31">
                  <c:v>-482</c:v>
                </c:pt>
                <c:pt idx="32">
                  <c:v>-472</c:v>
                </c:pt>
                <c:pt idx="33">
                  <c:v>-471</c:v>
                </c:pt>
                <c:pt idx="34">
                  <c:v>-463</c:v>
                </c:pt>
                <c:pt idx="35">
                  <c:v>-477</c:v>
                </c:pt>
                <c:pt idx="36">
                  <c:v>-484</c:v>
                </c:pt>
                <c:pt idx="37">
                  <c:v>-496</c:v>
                </c:pt>
                <c:pt idx="38">
                  <c:v>-479</c:v>
                </c:pt>
                <c:pt idx="39">
                  <c:v>-496</c:v>
                </c:pt>
                <c:pt idx="40">
                  <c:v>-503</c:v>
                </c:pt>
                <c:pt idx="41">
                  <c:v>-521</c:v>
                </c:pt>
                <c:pt idx="42">
                  <c:v>-499</c:v>
                </c:pt>
                <c:pt idx="43">
                  <c:v>-501</c:v>
                </c:pt>
                <c:pt idx="44">
                  <c:v>-507</c:v>
                </c:pt>
                <c:pt idx="45">
                  <c:v>-488</c:v>
                </c:pt>
                <c:pt idx="46">
                  <c:v>-515</c:v>
                </c:pt>
                <c:pt idx="47">
                  <c:v>-511</c:v>
                </c:pt>
                <c:pt idx="48">
                  <c:v>-528</c:v>
                </c:pt>
                <c:pt idx="49">
                  <c:v>-550</c:v>
                </c:pt>
                <c:pt idx="50">
                  <c:v>-569</c:v>
                </c:pt>
                <c:pt idx="51">
                  <c:v>-580</c:v>
                </c:pt>
                <c:pt idx="52">
                  <c:v>-607</c:v>
                </c:pt>
                <c:pt idx="53">
                  <c:v>-615</c:v>
                </c:pt>
                <c:pt idx="54">
                  <c:v>-587</c:v>
                </c:pt>
                <c:pt idx="55">
                  <c:v>-575</c:v>
                </c:pt>
                <c:pt idx="56">
                  <c:v>-530</c:v>
                </c:pt>
                <c:pt idx="57">
                  <c:v>-525</c:v>
                </c:pt>
                <c:pt idx="58">
                  <c:v>-557</c:v>
                </c:pt>
                <c:pt idx="59">
                  <c:v>-547</c:v>
                </c:pt>
                <c:pt idx="60">
                  <c:v>-557</c:v>
                </c:pt>
                <c:pt idx="61">
                  <c:v>-573</c:v>
                </c:pt>
                <c:pt idx="62">
                  <c:v>-584</c:v>
                </c:pt>
                <c:pt idx="63">
                  <c:v>-593</c:v>
                </c:pt>
                <c:pt idx="64">
                  <c:v>-618</c:v>
                </c:pt>
                <c:pt idx="65">
                  <c:v>-646</c:v>
                </c:pt>
                <c:pt idx="66">
                  <c:v>-635</c:v>
                </c:pt>
                <c:pt idx="67">
                  <c:v>-638</c:v>
                </c:pt>
                <c:pt idx="68">
                  <c:v>-629</c:v>
                </c:pt>
                <c:pt idx="69">
                  <c:v>-636</c:v>
                </c:pt>
                <c:pt idx="70">
                  <c:v>-617</c:v>
                </c:pt>
                <c:pt idx="71">
                  <c:v>-628</c:v>
                </c:pt>
                <c:pt idx="72">
                  <c:v>-611</c:v>
                </c:pt>
                <c:pt idx="73">
                  <c:v>-588</c:v>
                </c:pt>
                <c:pt idx="74">
                  <c:v>-576</c:v>
                </c:pt>
                <c:pt idx="75">
                  <c:v>-562</c:v>
                </c:pt>
                <c:pt idx="76">
                  <c:v>-559</c:v>
                </c:pt>
                <c:pt idx="77">
                  <c:v>-535</c:v>
                </c:pt>
                <c:pt idx="78">
                  <c:v>-505</c:v>
                </c:pt>
                <c:pt idx="79">
                  <c:v>-466</c:v>
                </c:pt>
                <c:pt idx="80">
                  <c:v>-455</c:v>
                </c:pt>
                <c:pt idx="81">
                  <c:v>-465</c:v>
                </c:pt>
                <c:pt idx="82">
                  <c:v>-446</c:v>
                </c:pt>
                <c:pt idx="83">
                  <c:v>-427</c:v>
                </c:pt>
                <c:pt idx="84">
                  <c:v>-389</c:v>
                </c:pt>
                <c:pt idx="85">
                  <c:v>-332</c:v>
                </c:pt>
                <c:pt idx="86">
                  <c:v>-308</c:v>
                </c:pt>
                <c:pt idx="87">
                  <c:v>-269</c:v>
                </c:pt>
                <c:pt idx="88">
                  <c:v>-229</c:v>
                </c:pt>
                <c:pt idx="89">
                  <c:v>-191</c:v>
                </c:pt>
                <c:pt idx="90">
                  <c:v>-158</c:v>
                </c:pt>
                <c:pt idx="91">
                  <c:v>-124</c:v>
                </c:pt>
                <c:pt idx="92">
                  <c:v>-93</c:v>
                </c:pt>
                <c:pt idx="93">
                  <c:v>-74</c:v>
                </c:pt>
                <c:pt idx="94">
                  <c:v>-53</c:v>
                </c:pt>
                <c:pt idx="95">
                  <c:v>-37</c:v>
                </c:pt>
                <c:pt idx="96">
                  <c:v>-23</c:v>
                </c:pt>
                <c:pt idx="97">
                  <c:v>-14</c:v>
                </c:pt>
                <c:pt idx="98">
                  <c:v>-7</c:v>
                </c:pt>
                <c:pt idx="99">
                  <c:v>-4</c:v>
                </c:pt>
                <c:pt idx="100">
                  <c:v>-4</c:v>
                </c:pt>
              </c:numCache>
            </c:numRef>
          </c:xVal>
          <c:yVal>
            <c:numRef>
              <c:f>inputi!$F$2:$F$102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E3-4223-8756-F25C038583EB}"/>
            </c:ext>
          </c:extLst>
        </c:ser>
        <c:ser>
          <c:idx val="1"/>
          <c:order val="1"/>
          <c:tx>
            <c:strRef>
              <c:f>inputi!$E$1</c:f>
              <c:strCache>
                <c:ptCount val="1"/>
                <c:pt idx="0">
                  <c:v>Ž 2050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inputi!$E$2:$E$102</c:f>
              <c:numCache>
                <c:formatCode>General</c:formatCode>
                <c:ptCount val="101"/>
                <c:pt idx="0">
                  <c:v>325</c:v>
                </c:pt>
                <c:pt idx="1">
                  <c:v>329</c:v>
                </c:pt>
                <c:pt idx="2">
                  <c:v>334</c:v>
                </c:pt>
                <c:pt idx="3">
                  <c:v>339</c:v>
                </c:pt>
                <c:pt idx="4">
                  <c:v>345</c:v>
                </c:pt>
                <c:pt idx="5">
                  <c:v>352</c:v>
                </c:pt>
                <c:pt idx="6">
                  <c:v>353</c:v>
                </c:pt>
                <c:pt idx="7">
                  <c:v>360</c:v>
                </c:pt>
                <c:pt idx="8">
                  <c:v>364</c:v>
                </c:pt>
                <c:pt idx="9">
                  <c:v>368</c:v>
                </c:pt>
                <c:pt idx="10">
                  <c:v>371</c:v>
                </c:pt>
                <c:pt idx="11">
                  <c:v>374</c:v>
                </c:pt>
                <c:pt idx="12">
                  <c:v>381</c:v>
                </c:pt>
                <c:pt idx="13">
                  <c:v>380</c:v>
                </c:pt>
                <c:pt idx="14">
                  <c:v>389</c:v>
                </c:pt>
                <c:pt idx="15">
                  <c:v>389</c:v>
                </c:pt>
                <c:pt idx="16">
                  <c:v>395</c:v>
                </c:pt>
                <c:pt idx="17">
                  <c:v>397</c:v>
                </c:pt>
                <c:pt idx="18">
                  <c:v>409</c:v>
                </c:pt>
                <c:pt idx="19">
                  <c:v>410</c:v>
                </c:pt>
                <c:pt idx="20">
                  <c:v>411</c:v>
                </c:pt>
                <c:pt idx="21">
                  <c:v>414</c:v>
                </c:pt>
                <c:pt idx="22">
                  <c:v>415</c:v>
                </c:pt>
                <c:pt idx="23">
                  <c:v>417</c:v>
                </c:pt>
                <c:pt idx="24">
                  <c:v>413</c:v>
                </c:pt>
                <c:pt idx="25">
                  <c:v>411</c:v>
                </c:pt>
                <c:pt idx="26">
                  <c:v>409</c:v>
                </c:pt>
                <c:pt idx="27">
                  <c:v>408</c:v>
                </c:pt>
                <c:pt idx="28">
                  <c:v>412</c:v>
                </c:pt>
                <c:pt idx="29">
                  <c:v>414</c:v>
                </c:pt>
                <c:pt idx="30">
                  <c:v>426</c:v>
                </c:pt>
                <c:pt idx="31">
                  <c:v>436</c:v>
                </c:pt>
                <c:pt idx="32">
                  <c:v>435</c:v>
                </c:pt>
                <c:pt idx="33">
                  <c:v>437</c:v>
                </c:pt>
                <c:pt idx="34">
                  <c:v>427</c:v>
                </c:pt>
                <c:pt idx="35">
                  <c:v>440</c:v>
                </c:pt>
                <c:pt idx="36">
                  <c:v>442</c:v>
                </c:pt>
                <c:pt idx="37">
                  <c:v>455</c:v>
                </c:pt>
                <c:pt idx="38">
                  <c:v>453</c:v>
                </c:pt>
                <c:pt idx="39">
                  <c:v>464</c:v>
                </c:pt>
                <c:pt idx="40">
                  <c:v>478</c:v>
                </c:pt>
                <c:pt idx="41">
                  <c:v>487</c:v>
                </c:pt>
                <c:pt idx="42">
                  <c:v>468</c:v>
                </c:pt>
                <c:pt idx="43">
                  <c:v>459</c:v>
                </c:pt>
                <c:pt idx="44">
                  <c:v>475</c:v>
                </c:pt>
                <c:pt idx="45">
                  <c:v>452</c:v>
                </c:pt>
                <c:pt idx="46">
                  <c:v>454</c:v>
                </c:pt>
                <c:pt idx="47">
                  <c:v>458</c:v>
                </c:pt>
                <c:pt idx="48">
                  <c:v>463</c:v>
                </c:pt>
                <c:pt idx="49">
                  <c:v>484</c:v>
                </c:pt>
                <c:pt idx="50">
                  <c:v>500</c:v>
                </c:pt>
                <c:pt idx="51">
                  <c:v>513</c:v>
                </c:pt>
                <c:pt idx="52">
                  <c:v>531</c:v>
                </c:pt>
                <c:pt idx="53">
                  <c:v>532</c:v>
                </c:pt>
                <c:pt idx="54">
                  <c:v>519</c:v>
                </c:pt>
                <c:pt idx="55">
                  <c:v>516</c:v>
                </c:pt>
                <c:pt idx="56">
                  <c:v>461</c:v>
                </c:pt>
                <c:pt idx="57">
                  <c:v>464</c:v>
                </c:pt>
                <c:pt idx="58">
                  <c:v>506</c:v>
                </c:pt>
                <c:pt idx="59">
                  <c:v>509</c:v>
                </c:pt>
                <c:pt idx="60">
                  <c:v>530</c:v>
                </c:pt>
                <c:pt idx="61">
                  <c:v>520</c:v>
                </c:pt>
                <c:pt idx="62">
                  <c:v>525</c:v>
                </c:pt>
                <c:pt idx="63">
                  <c:v>554</c:v>
                </c:pt>
                <c:pt idx="64">
                  <c:v>584</c:v>
                </c:pt>
                <c:pt idx="65">
                  <c:v>603</c:v>
                </c:pt>
                <c:pt idx="66">
                  <c:v>609</c:v>
                </c:pt>
                <c:pt idx="67">
                  <c:v>619</c:v>
                </c:pt>
                <c:pt idx="68">
                  <c:v>625</c:v>
                </c:pt>
                <c:pt idx="69">
                  <c:v>638</c:v>
                </c:pt>
                <c:pt idx="70">
                  <c:v>645</c:v>
                </c:pt>
                <c:pt idx="71">
                  <c:v>673</c:v>
                </c:pt>
                <c:pt idx="72">
                  <c:v>662</c:v>
                </c:pt>
                <c:pt idx="73">
                  <c:v>661</c:v>
                </c:pt>
                <c:pt idx="74">
                  <c:v>647</c:v>
                </c:pt>
                <c:pt idx="75">
                  <c:v>642</c:v>
                </c:pt>
                <c:pt idx="76">
                  <c:v>672</c:v>
                </c:pt>
                <c:pt idx="77">
                  <c:v>663</c:v>
                </c:pt>
                <c:pt idx="78">
                  <c:v>646</c:v>
                </c:pt>
                <c:pt idx="79">
                  <c:v>603</c:v>
                </c:pt>
                <c:pt idx="80">
                  <c:v>607</c:v>
                </c:pt>
                <c:pt idx="81">
                  <c:v>641</c:v>
                </c:pt>
                <c:pt idx="82">
                  <c:v>634</c:v>
                </c:pt>
                <c:pt idx="83">
                  <c:v>627</c:v>
                </c:pt>
                <c:pt idx="84">
                  <c:v>595</c:v>
                </c:pt>
                <c:pt idx="85">
                  <c:v>524</c:v>
                </c:pt>
                <c:pt idx="86">
                  <c:v>515</c:v>
                </c:pt>
                <c:pt idx="87">
                  <c:v>473</c:v>
                </c:pt>
                <c:pt idx="88">
                  <c:v>423</c:v>
                </c:pt>
                <c:pt idx="89">
                  <c:v>369</c:v>
                </c:pt>
                <c:pt idx="90">
                  <c:v>316</c:v>
                </c:pt>
                <c:pt idx="91">
                  <c:v>260</c:v>
                </c:pt>
                <c:pt idx="92">
                  <c:v>209</c:v>
                </c:pt>
                <c:pt idx="93">
                  <c:v>168</c:v>
                </c:pt>
                <c:pt idx="94">
                  <c:v>122</c:v>
                </c:pt>
                <c:pt idx="95">
                  <c:v>85</c:v>
                </c:pt>
                <c:pt idx="96">
                  <c:v>59</c:v>
                </c:pt>
                <c:pt idx="97">
                  <c:v>36</c:v>
                </c:pt>
                <c:pt idx="98">
                  <c:v>20</c:v>
                </c:pt>
                <c:pt idx="99">
                  <c:v>12</c:v>
                </c:pt>
                <c:pt idx="100">
                  <c:v>10</c:v>
                </c:pt>
              </c:numCache>
            </c:numRef>
          </c:xVal>
          <c:yVal>
            <c:numRef>
              <c:f>inputi!$F$2:$F$102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4E3-4223-8756-F25C0385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22479328"/>
        <c:axId val="-403471712"/>
      </c:scatterChart>
      <c:catAx>
        <c:axId val="-22234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-402205328"/>
        <c:crosses val="autoZero"/>
        <c:auto val="1"/>
        <c:lblAlgn val="ctr"/>
        <c:lblOffset val="100"/>
        <c:tickLblSkip val="5"/>
        <c:noMultiLvlLbl val="0"/>
      </c:catAx>
      <c:valAx>
        <c:axId val="-4022053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-222347056"/>
        <c:crosses val="autoZero"/>
        <c:crossBetween val="between"/>
      </c:valAx>
      <c:valAx>
        <c:axId val="-403471712"/>
        <c:scaling>
          <c:orientation val="minMax"/>
          <c:max val="100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-222479328"/>
        <c:crosses val="max"/>
        <c:crossBetween val="midCat"/>
      </c:valAx>
      <c:valAx>
        <c:axId val="-2224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03471712"/>
        <c:crosses val="autoZero"/>
        <c:crossBetween val="midCat"/>
      </c:valAx>
      <c:spPr>
        <a:noFill/>
        <a:ln>
          <a:noFill/>
        </a:ln>
        <a:effectLst>
          <a:outerShdw blurRad="50800" dist="50800" dir="5400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0.15242</cdr:x>
      <cdr:y>0.10335</cdr:y>
    </cdr:from>
    <cdr:to>
      <cdr:x>0.24502</cdr:x>
      <cdr:y>0.25741</cdr:y>
    </cdr:to>
    <cdr:pic>
      <cdr:nvPicPr>
        <cdr:cNvPr id="4" name="Grafika 1" descr="Muškarac">
          <a:extLst xmlns:a="http://schemas.openxmlformats.org/drawingml/2006/main">
            <a:ext uri="{FF2B5EF4-FFF2-40B4-BE49-F238E27FC236}">
              <a16:creationId xmlns:a16="http://schemas.microsoft.com/office/drawing/2014/main" id="{893B6E75-28E8-41A4-8F47-55988F9FF5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05257" y="613435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0.8314</cdr:x>
      <cdr:y>0.09971</cdr:y>
    </cdr:from>
    <cdr:to>
      <cdr:x>0.924</cdr:x>
      <cdr:y>0.25377</cdr:y>
    </cdr:to>
    <cdr:pic>
      <cdr:nvPicPr>
        <cdr:cNvPr id="5" name="Grafika 2" descr="Žena">
          <a:extLst xmlns:a="http://schemas.openxmlformats.org/drawingml/2006/main">
            <a:ext uri="{FF2B5EF4-FFF2-40B4-BE49-F238E27FC236}">
              <a16:creationId xmlns:a16="http://schemas.microsoft.com/office/drawing/2014/main" id="{5F8A4FF2-D4CE-472B-B02D-4B7EB249F4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210547" y="591796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0.14148</cdr:x>
      <cdr:y>0.09523</cdr:y>
    </cdr:from>
    <cdr:to>
      <cdr:x>0.23043</cdr:x>
      <cdr:y>0.25</cdr:y>
    </cdr:to>
    <cdr:pic>
      <cdr:nvPicPr>
        <cdr:cNvPr id="5" name="Grafika 4" descr="Muškarac">
          <a:extLst xmlns:a="http://schemas.openxmlformats.org/drawingml/2006/main">
            <a:ext uri="{FF2B5EF4-FFF2-40B4-BE49-F238E27FC236}">
              <a16:creationId xmlns:a16="http://schemas.microsoft.com/office/drawing/2014/main" id="{2D48EF4A-1C73-4D2C-A456-F87B8C553A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54457" y="562635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44727-1643-4F33-BC56-3DD179275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D1C2D0-6550-4ABD-9C4D-BE9C9F97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C8C827-2CA0-41DB-BD10-074A433A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24834C-A08C-4FEC-A88B-4B72A8E9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85495B-D825-4C4A-ACAA-46DBA105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33917-DEB3-4708-926E-7D963DC8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48B5E7-A220-4431-B9BB-895917EED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967A58-7D8D-4575-AF80-E0D2E259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27BF6A-4B7D-409C-B7BE-A424F9E6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EE582F-60A1-4503-9323-4E9F305B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7F7CC3B-7CB6-48B0-84F7-646862B83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4832D6-CFB0-4BC7-88F7-B4B44B7B6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654E98-D3D0-4E20-9F37-DE9F424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D5F87B-4E24-463D-8DD7-EBA57D39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210ADD-1D5D-4C9B-A1A9-EF3A242B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B87EE-287C-49B7-AA82-52A058B2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A47FB9-064A-4297-B176-E9BB4209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463965-85BA-4328-8E54-48EF5323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B7ACAE-573E-4F7A-BFFC-F9DCB853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869455-56E9-4A7C-A3DF-BED12A65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FD784-63C3-4C38-ACFC-D7505BD6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6FB262-19EB-4E2C-9697-A1B5B676A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FD61C7-359A-40F1-84C6-208B2B58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27211E-B4ED-46FE-A0C6-E3691DE6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97B33B-711F-4808-AB12-26E84958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013F1-F8F5-41F8-B763-91D6FC61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8AE3BE-9B1F-4F9F-9D98-E1A005B5A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CDC26D0-6FDD-4DA0-8AF2-F8AA5D86F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DD237F-484F-4B17-B264-CDAA41FA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E5EAD3-66FD-4469-B07A-55CEF23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203C25-534B-4849-878F-FEBB649B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2B4FB-9DCD-4A09-AAF2-2AAE96F8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7758E6-82D7-4E6E-9102-2E469DCC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973989-800D-4565-8C2E-F00B87FFD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72C0BFE-BF7A-4EA5-A862-83FF0DC7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B8DA278-0384-46F3-AD83-4BF073280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179EAC2-BC0D-47EA-912C-9AE1AA1B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509000C-BA65-4E45-AC40-20A9873C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3D6F8D-0D41-4C0E-AE2D-962139B1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A956B-DAFD-4A70-81F1-AA34DC7B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87ED96E-9EAE-4C6B-A008-2C59B9A5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2C427F2-86CA-4082-9257-D5917C35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7352026-B646-48AB-AE9A-FA28D45E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0F3FF3B-174C-4229-BA46-A8B06782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4E67AC6-175B-42DA-BBD4-B91A9F57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93D6C6-487C-40C2-80DC-E1950C57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8BDAA-E6E7-4210-BF5D-39824831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7959F7-2A57-4A9A-8DD2-7E91280E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D7C488-4F05-4AB4-B926-1DA59046C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3A5311C-AFEA-47C9-AF77-D70F1373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B412CE-5286-4860-B326-5951B824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4FF762-0829-43D9-81DC-4600607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8D14F-ADB8-40CF-A4C8-A91ACD68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E57F1BF-7646-4F93-9664-F986EF84B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2FA6470-7BEF-43F4-BC2A-09DBE821A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442645-9AC6-4F28-8CBE-B9F6327E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DA17BE5-B4EA-40D3-8809-AB24FFE4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4D0C9AE-6643-4068-873F-08D22CE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8CA91BA-BE4A-47B2-88C0-AC66F62E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177ECA-375A-4CEF-9DE7-194BCA36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A829D6-2589-4603-8A6B-98209784B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A2F8-AB2B-42E4-AF30-5455C6CCB56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F95979-1FD3-48BB-AFC5-72FB7DA07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5038D5-AF37-4BC8-A68D-6FDE0ECDE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3A8F0-A712-4173-8F10-ECE1FAF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p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80291" y="855808"/>
            <a:ext cx="11074400" cy="2161309"/>
          </a:xfrm>
        </p:spPr>
        <p:txBody>
          <a:bodyPr>
            <a:noAutofit/>
          </a:bodyPr>
          <a:lstStyle/>
          <a:p>
            <a:r>
              <a:rPr lang="hr-HR" sz="4000" b="1" dirty="0">
                <a:latin typeface="+mn-lt"/>
              </a:rPr>
              <a:t>TEKUĆI I BUDUĆI DEMOGRAFSKI PROCESI U KARLOVAČKOJ I SISAČKO-MOSLAVAČKOJ ŽUPANIJI</a:t>
            </a:r>
            <a:br>
              <a:rPr lang="hr-HR" sz="4000" dirty="0"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480291" y="3509965"/>
            <a:ext cx="11342255" cy="3149455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Izv. prof. dr. </a:t>
            </a:r>
            <a:r>
              <a:rPr lang="hr-HR" sz="2000" dirty="0" err="1"/>
              <a:t>sc</a:t>
            </a:r>
            <a:r>
              <a:rPr lang="hr-HR" sz="2000" dirty="0"/>
              <a:t>. Ivan </a:t>
            </a:r>
            <a:r>
              <a:rPr lang="hr-HR" sz="2000" dirty="0" err="1"/>
              <a:t>Čipin</a:t>
            </a:r>
            <a:endParaRPr lang="hr-HR" sz="2000" dirty="0"/>
          </a:p>
          <a:p>
            <a:pPr algn="l"/>
            <a:r>
              <a:rPr lang="hr-HR" sz="2000" dirty="0"/>
              <a:t>Sveučilište u Zagrebu, Ekonomski fakultet, Katedra za demografiju </a:t>
            </a:r>
          </a:p>
          <a:p>
            <a:pPr algn="l"/>
            <a:r>
              <a:rPr lang="hr-HR" sz="2000" dirty="0"/>
              <a:t>Centar za longitudinalne populacijske studije</a:t>
            </a:r>
          </a:p>
          <a:p>
            <a:pPr algn="l"/>
            <a:r>
              <a:rPr lang="hr-HR" dirty="0">
                <a:hlinkClick r:id="rId2"/>
              </a:rPr>
              <a:t>www.clps.hr</a:t>
            </a:r>
            <a:endParaRPr lang="hr-HR" dirty="0"/>
          </a:p>
          <a:p>
            <a:pPr algn="l"/>
            <a:endParaRPr lang="hr-HR" dirty="0"/>
          </a:p>
          <a:p>
            <a:pPr algn="r"/>
            <a:r>
              <a:rPr lang="hr-HR" sz="1800" i="1" dirty="0"/>
              <a:t>Doprinos JLP(R)S demografskoj revitalizaciji Karlovačke i Sisačko-moslavačke županije</a:t>
            </a:r>
          </a:p>
          <a:p>
            <a:pPr algn="r"/>
            <a:r>
              <a:rPr lang="hr-HR" sz="1800" dirty="0"/>
              <a:t>21. travnja 2021., Terme </a:t>
            </a:r>
            <a:r>
              <a:rPr lang="hr-HR" sz="1800" dirty="0" err="1"/>
              <a:t>Topusko</a:t>
            </a:r>
            <a:r>
              <a:rPr lang="hr-HR" sz="1800" dirty="0"/>
              <a:t> </a:t>
            </a:r>
          </a:p>
          <a:p>
            <a:pPr algn="l"/>
            <a:endParaRPr lang="hr-HR" sz="1800" dirty="0"/>
          </a:p>
          <a:p>
            <a:pPr algn="l"/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681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Dodatak 3" title="Web Viewer">
                <a:extLst>
                  <a:ext uri="{FF2B5EF4-FFF2-40B4-BE49-F238E27FC236}">
                    <a16:creationId xmlns:a16="http://schemas.microsoft.com/office/drawing/2014/main" id="{DD8557CE-9075-4FC1-806A-90B3D37C1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787457"/>
                  </p:ext>
                </p:extLst>
              </p:nvPr>
            </p:nvGraphicFramePr>
            <p:xfrm>
              <a:off x="192351" y="253569"/>
              <a:ext cx="7282648" cy="652897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Dodatak 3" title="Web Viewer">
                <a:extLst>
                  <a:ext uri="{FF2B5EF4-FFF2-40B4-BE49-F238E27FC236}">
                    <a16:creationId xmlns:a16="http://schemas.microsoft.com/office/drawing/2014/main" id="{DD8557CE-9075-4FC1-806A-90B3D37C13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351" y="253569"/>
                <a:ext cx="7282648" cy="652897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zervirano mjesto sadržaja 6"/>
          <p:cNvSpPr>
            <a:spLocks noGrp="1"/>
          </p:cNvSpPr>
          <p:nvPr>
            <p:ph idx="1"/>
          </p:nvPr>
        </p:nvSpPr>
        <p:spPr>
          <a:xfrm>
            <a:off x="8190113" y="920687"/>
            <a:ext cx="3537527" cy="5194735"/>
          </a:xfrm>
        </p:spPr>
        <p:txBody>
          <a:bodyPr>
            <a:normAutofit/>
          </a:bodyPr>
          <a:lstStyle/>
          <a:p>
            <a:r>
              <a:rPr lang="hr-HR" dirty="0"/>
              <a:t>Vitalni indeks – broj živorođenih na 100 umrlih</a:t>
            </a:r>
          </a:p>
          <a:p>
            <a:r>
              <a:rPr lang="hr-HR" dirty="0"/>
              <a:t>Manji od 65 u svim JLS-ovima Karlovačke županije u razdoblju 2011. – 2019.</a:t>
            </a:r>
          </a:p>
          <a:p>
            <a:r>
              <a:rPr lang="hr-HR" dirty="0"/>
              <a:t>Izrazito nizak (niži od 15) u općini </a:t>
            </a:r>
            <a:r>
              <a:rPr lang="hr-HR" dirty="0" err="1"/>
              <a:t>Ribnik</a:t>
            </a:r>
            <a:endParaRPr lang="hr-HR" dirty="0"/>
          </a:p>
          <a:p>
            <a:r>
              <a:rPr lang="hr-HR" dirty="0"/>
              <a:t>Najviši u općini </a:t>
            </a:r>
            <a:r>
              <a:rPr lang="hr-HR" dirty="0" err="1"/>
              <a:t>Barilović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366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Dodatak 3" title="Web Viewer">
                <a:extLst>
                  <a:ext uri="{FF2B5EF4-FFF2-40B4-BE49-F238E27FC236}">
                    <a16:creationId xmlns:a16="http://schemas.microsoft.com/office/drawing/2014/main" id="{E27115A2-8A1D-4D4F-9762-1DB4563E2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2791451"/>
                  </p:ext>
                </p:extLst>
              </p:nvPr>
            </p:nvGraphicFramePr>
            <p:xfrm>
              <a:off x="467558" y="306833"/>
              <a:ext cx="7477959" cy="642244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Dodatak 3" title="Web Viewer">
                <a:extLst>
                  <a:ext uri="{FF2B5EF4-FFF2-40B4-BE49-F238E27FC236}">
                    <a16:creationId xmlns:a16="http://schemas.microsoft.com/office/drawing/2014/main" id="{E27115A2-8A1D-4D4F-9762-1DB4563E2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58" y="306833"/>
                <a:ext cx="7477959" cy="642244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zervirano mjesto sadržaja 6"/>
          <p:cNvSpPr>
            <a:spLocks noGrp="1"/>
          </p:cNvSpPr>
          <p:nvPr>
            <p:ph idx="1"/>
          </p:nvPr>
        </p:nvSpPr>
        <p:spPr>
          <a:xfrm>
            <a:off x="8183418" y="644542"/>
            <a:ext cx="3537527" cy="6084732"/>
          </a:xfrm>
        </p:spPr>
        <p:txBody>
          <a:bodyPr>
            <a:normAutofit/>
          </a:bodyPr>
          <a:lstStyle/>
          <a:p>
            <a:r>
              <a:rPr lang="hr-HR" dirty="0"/>
              <a:t>Vitalni indeks – broj živorođenih na 100 umrlih</a:t>
            </a:r>
          </a:p>
          <a:p>
            <a:r>
              <a:rPr lang="hr-HR" dirty="0"/>
              <a:t>Manji od 80 u svim JLS-ovima Sisačko-moslavačke županije u razdoblju 2011. – 2019.</a:t>
            </a:r>
          </a:p>
          <a:p>
            <a:r>
              <a:rPr lang="hr-HR" dirty="0"/>
              <a:t>Izrazito nizak (niži od 20) u općinama Dvor i Gvozd</a:t>
            </a:r>
          </a:p>
          <a:p>
            <a:r>
              <a:rPr lang="hr-HR" dirty="0"/>
              <a:t>Viši u istočnim dijelovima županije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847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0C60035-EC89-4C04-A890-B97A2BDD74B3}"/>
              </a:ext>
            </a:extLst>
          </p:cNvPr>
          <p:cNvSpPr txBox="1"/>
          <p:nvPr/>
        </p:nvSpPr>
        <p:spPr>
          <a:xfrm>
            <a:off x="6423618" y="536937"/>
            <a:ext cx="5550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hr-HR" sz="2800" dirty="0"/>
              <a:t>Saldo ukupne neto migracije (2011. – 2019.) u Karlovačkoj županiji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hr-HR" sz="2800" dirty="0"/>
              <a:t>Općina Draganić jedina ima pozitivni saldo ukupne migracije (pozitivni saldo unutarnje migracije &gt; negativni saldo vanjske migracije)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hr-HR" sz="2800" dirty="0"/>
              <a:t>Općina Vojnić ima pozitivni saldo unutarnje migracije koji je manji od negativnog salda vanjske migracije (njen saldo ukupne migracije je stoga negativan)</a:t>
            </a:r>
          </a:p>
          <a:p>
            <a:endParaRPr lang="hr-HR" sz="1600" dirty="0"/>
          </a:p>
          <a:p>
            <a:endParaRPr lang="en-US" sz="16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20B6D59-0163-44F0-82ED-D2AEA13A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8" y="467255"/>
            <a:ext cx="5425631" cy="6062855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77EE4600-E62A-41A5-ADC3-E6B5363F77F5}"/>
              </a:ext>
            </a:extLst>
          </p:cNvPr>
          <p:cNvCxnSpPr>
            <a:cxnSpLocks/>
          </p:cNvCxnSpPr>
          <p:nvPr/>
        </p:nvCxnSpPr>
        <p:spPr>
          <a:xfrm flipH="1">
            <a:off x="5897364" y="536937"/>
            <a:ext cx="1" cy="5923491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utnik 15">
            <a:extLst>
              <a:ext uri="{FF2B5EF4-FFF2-40B4-BE49-F238E27FC236}">
                <a16:creationId xmlns:a16="http://schemas.microsoft.com/office/drawing/2014/main" id="{99FC4443-4D52-4117-8ECE-4D4E1DA3CFDF}"/>
              </a:ext>
            </a:extLst>
          </p:cNvPr>
          <p:cNvSpPr/>
          <p:nvPr/>
        </p:nvSpPr>
        <p:spPr>
          <a:xfrm>
            <a:off x="399138" y="4589755"/>
            <a:ext cx="1287620" cy="23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9B7B4C4-0923-49A0-84C9-1FB5B88674EA}"/>
              </a:ext>
            </a:extLst>
          </p:cNvPr>
          <p:cNvSpPr txBox="1"/>
          <p:nvPr/>
        </p:nvSpPr>
        <p:spPr>
          <a:xfrm>
            <a:off x="399138" y="736849"/>
            <a:ext cx="149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2011.-2019.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0A8FD16-7559-4A53-A974-1B1B64CFEA7C}"/>
              </a:ext>
            </a:extLst>
          </p:cNvPr>
          <p:cNvSpPr/>
          <p:nvPr/>
        </p:nvSpPr>
        <p:spPr>
          <a:xfrm>
            <a:off x="476251" y="6353175"/>
            <a:ext cx="1210507" cy="107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55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70513768-C52C-4B82-82BE-E7DC4EAFD76D}"/>
              </a:ext>
            </a:extLst>
          </p:cNvPr>
          <p:cNvSpPr/>
          <p:nvPr/>
        </p:nvSpPr>
        <p:spPr>
          <a:xfrm>
            <a:off x="5993091" y="184983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hr-HR" sz="2800" dirty="0"/>
              <a:t>Saldo ukupne neto migracije (2011. – 2019.) u Sisačko-moslavačkoj županiji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hr-HR" sz="2800" dirty="0"/>
              <a:t>Općina Lekenik jedina ima pozitivni saldo ukupne migracije (pozitivni saldo unutarnje migracije &gt; negativni saldo vanjske migracije)</a:t>
            </a:r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en-US" sz="16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6109E69-3127-4B35-B302-3ED9946C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8" y="365654"/>
            <a:ext cx="5460125" cy="6247583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77EE4600-E62A-41A5-ADC3-E6B5363F77F5}"/>
              </a:ext>
            </a:extLst>
          </p:cNvPr>
          <p:cNvCxnSpPr>
            <a:cxnSpLocks/>
          </p:cNvCxnSpPr>
          <p:nvPr/>
        </p:nvCxnSpPr>
        <p:spPr>
          <a:xfrm>
            <a:off x="5859263" y="365655"/>
            <a:ext cx="0" cy="601609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utnik 15">
            <a:extLst>
              <a:ext uri="{FF2B5EF4-FFF2-40B4-BE49-F238E27FC236}">
                <a16:creationId xmlns:a16="http://schemas.microsoft.com/office/drawing/2014/main" id="{99FC4443-4D52-4117-8ECE-4D4E1DA3CFDF}"/>
              </a:ext>
            </a:extLst>
          </p:cNvPr>
          <p:cNvSpPr/>
          <p:nvPr/>
        </p:nvSpPr>
        <p:spPr>
          <a:xfrm>
            <a:off x="399138" y="4589755"/>
            <a:ext cx="1287620" cy="23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9B7B4C4-0923-49A0-84C9-1FB5B88674EA}"/>
              </a:ext>
            </a:extLst>
          </p:cNvPr>
          <p:cNvSpPr txBox="1"/>
          <p:nvPr/>
        </p:nvSpPr>
        <p:spPr>
          <a:xfrm>
            <a:off x="399138" y="736849"/>
            <a:ext cx="149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2011.-2019.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E5D3658-B342-468C-B267-DBE873C3814A}"/>
              </a:ext>
            </a:extLst>
          </p:cNvPr>
          <p:cNvSpPr/>
          <p:nvPr/>
        </p:nvSpPr>
        <p:spPr>
          <a:xfrm>
            <a:off x="476251" y="6328125"/>
            <a:ext cx="1210507" cy="164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30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6">
            <a:extLst>
              <a:ext uri="{FF2B5EF4-FFF2-40B4-BE49-F238E27FC236}">
                <a16:creationId xmlns:a16="http://schemas.microsoft.com/office/drawing/2014/main" id="{AC7E1936-18A1-436C-ADE2-EC6A3B87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-17539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3200" b="1" dirty="0">
                <a:latin typeface="+mn-lt"/>
              </a:rPr>
              <a:t>Demografska piramida Karlovačke županije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34294"/>
              </p:ext>
            </p:extLst>
          </p:nvPr>
        </p:nvGraphicFramePr>
        <p:xfrm>
          <a:off x="0" y="794658"/>
          <a:ext cx="9875520" cy="593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88A95C2C-C337-4479-9B2D-9EC430E3FF89}"/>
              </a:ext>
            </a:extLst>
          </p:cNvPr>
          <p:cNvSpPr txBox="1"/>
          <p:nvPr/>
        </p:nvSpPr>
        <p:spPr>
          <a:xfrm>
            <a:off x="9875522" y="1021667"/>
            <a:ext cx="20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0-19            </a:t>
            </a:r>
            <a:r>
              <a:rPr lang="en-US" sz="2400" b="1" dirty="0"/>
              <a:t>18%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20FDB90-77F2-467D-8440-62B3204A46CF}"/>
              </a:ext>
            </a:extLst>
          </p:cNvPr>
          <p:cNvSpPr txBox="1"/>
          <p:nvPr/>
        </p:nvSpPr>
        <p:spPr>
          <a:xfrm>
            <a:off x="9999810" y="1457671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20-64           </a:t>
            </a:r>
            <a:r>
              <a:rPr lang="en-US" sz="2400" b="1" dirty="0"/>
              <a:t>59%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E049754-3EF8-4DFF-AFD4-95F756B241C0}"/>
              </a:ext>
            </a:extLst>
          </p:cNvPr>
          <p:cNvSpPr txBox="1"/>
          <p:nvPr/>
        </p:nvSpPr>
        <p:spPr>
          <a:xfrm>
            <a:off x="10063335" y="1919335"/>
            <a:ext cx="181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65+             </a:t>
            </a:r>
            <a:r>
              <a:rPr lang="en-US" sz="2400" b="1" dirty="0"/>
              <a:t>23%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0816F90-A22C-4FB7-BEE0-810DE1FB2F26}"/>
              </a:ext>
            </a:extLst>
          </p:cNvPr>
          <p:cNvSpPr txBox="1"/>
          <p:nvPr/>
        </p:nvSpPr>
        <p:spPr>
          <a:xfrm>
            <a:off x="10579375" y="652064"/>
            <a:ext cx="103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CEA774F-8D2B-4F13-A1A6-BD044886A7CE}"/>
              </a:ext>
            </a:extLst>
          </p:cNvPr>
          <p:cNvSpPr txBox="1"/>
          <p:nvPr/>
        </p:nvSpPr>
        <p:spPr>
          <a:xfrm>
            <a:off x="10615719" y="3482504"/>
            <a:ext cx="126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2050.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D20728D-C7AF-487C-92BA-0155649A2531}"/>
              </a:ext>
            </a:extLst>
          </p:cNvPr>
          <p:cNvSpPr txBox="1"/>
          <p:nvPr/>
        </p:nvSpPr>
        <p:spPr>
          <a:xfrm>
            <a:off x="10135833" y="3929358"/>
            <a:ext cx="182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0-19            </a:t>
            </a:r>
            <a:r>
              <a:rPr lang="en-US" sz="2400" b="1" dirty="0"/>
              <a:t>16%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08143B1-612B-46AE-9DA8-287CF1DD1B77}"/>
              </a:ext>
            </a:extLst>
          </p:cNvPr>
          <p:cNvSpPr txBox="1"/>
          <p:nvPr/>
        </p:nvSpPr>
        <p:spPr>
          <a:xfrm>
            <a:off x="10029526" y="4489130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20-64           </a:t>
            </a:r>
            <a:r>
              <a:rPr lang="hr-HR" dirty="0"/>
              <a:t> </a:t>
            </a:r>
            <a:r>
              <a:rPr lang="en-US" sz="2400" b="1" dirty="0"/>
              <a:t>50%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69B4644-0FE0-40C8-84C6-CF2E715DD657}"/>
              </a:ext>
            </a:extLst>
          </p:cNvPr>
          <p:cNvSpPr txBox="1"/>
          <p:nvPr/>
        </p:nvSpPr>
        <p:spPr>
          <a:xfrm>
            <a:off x="10159998" y="5022812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65+             </a:t>
            </a:r>
            <a:r>
              <a:rPr lang="en-US" sz="2400" b="1" dirty="0"/>
              <a:t>34%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63ADF9A-7A81-4891-B21F-51336BCF468B}"/>
              </a:ext>
            </a:extLst>
          </p:cNvPr>
          <p:cNvSpPr txBox="1"/>
          <p:nvPr/>
        </p:nvSpPr>
        <p:spPr>
          <a:xfrm>
            <a:off x="10053862" y="5481214"/>
            <a:ext cx="19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Medijalna</a:t>
            </a:r>
            <a:r>
              <a:rPr lang="en-US" dirty="0"/>
              <a:t> </a:t>
            </a:r>
            <a:r>
              <a:rPr lang="hr-HR" dirty="0"/>
              <a:t>starost</a:t>
            </a:r>
            <a:r>
              <a:rPr lang="en-US" dirty="0"/>
              <a:t> (2050.)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52,6 </a:t>
            </a:r>
            <a:r>
              <a:rPr lang="en-US" b="1" dirty="0" err="1">
                <a:solidFill>
                  <a:srgbClr val="FF0000"/>
                </a:solidFill>
              </a:rPr>
              <a:t>godina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63ADF9A-7A81-4891-B21F-51336BCF468B}"/>
              </a:ext>
            </a:extLst>
          </p:cNvPr>
          <p:cNvSpPr txBox="1"/>
          <p:nvPr/>
        </p:nvSpPr>
        <p:spPr>
          <a:xfrm>
            <a:off x="10063337" y="2368735"/>
            <a:ext cx="19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Medijalna</a:t>
            </a:r>
            <a:r>
              <a:rPr lang="en-US" dirty="0"/>
              <a:t> </a:t>
            </a:r>
            <a:r>
              <a:rPr lang="hr-HR" dirty="0"/>
              <a:t>starost</a:t>
            </a:r>
            <a:r>
              <a:rPr lang="en-US" dirty="0"/>
              <a:t> (20</a:t>
            </a:r>
            <a:r>
              <a:rPr lang="hr-HR" dirty="0"/>
              <a:t>2</a:t>
            </a:r>
            <a:r>
              <a:rPr lang="en-US" dirty="0"/>
              <a:t>0.)</a:t>
            </a: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47,2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godin</a:t>
            </a:r>
            <a:r>
              <a:rPr lang="hr-HR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3708"/>
              </p:ext>
            </p:extLst>
          </p:nvPr>
        </p:nvGraphicFramePr>
        <p:xfrm>
          <a:off x="2" y="949913"/>
          <a:ext cx="10280341" cy="590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6">
            <a:extLst>
              <a:ext uri="{FF2B5EF4-FFF2-40B4-BE49-F238E27FC236}">
                <a16:creationId xmlns:a16="http://schemas.microsoft.com/office/drawing/2014/main" id="{B7F42DE0-2B61-46BA-9FDD-903779F8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46" y="-160293"/>
            <a:ext cx="1220235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3200" b="1" dirty="0">
                <a:latin typeface="+mn-lt"/>
              </a:rPr>
              <a:t>Demografska piramida </a:t>
            </a:r>
            <a:r>
              <a:rPr lang="en-US" sz="3200" b="1" dirty="0" err="1">
                <a:latin typeface="+mn-lt"/>
              </a:rPr>
              <a:t>Sisačko-moslavačke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županije</a:t>
            </a:r>
            <a:endParaRPr lang="hr-HR" sz="3200" b="1" dirty="0">
              <a:latin typeface="+mn-lt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CFC7393-A555-4F5C-ADD2-2F55158D7006}"/>
              </a:ext>
            </a:extLst>
          </p:cNvPr>
          <p:cNvSpPr txBox="1"/>
          <p:nvPr/>
        </p:nvSpPr>
        <p:spPr>
          <a:xfrm>
            <a:off x="9987378" y="1108319"/>
            <a:ext cx="20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0-19            </a:t>
            </a:r>
            <a:r>
              <a:rPr lang="en-US" sz="2400" b="1" dirty="0"/>
              <a:t>19%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F5DF9EF-8447-4D56-ACCD-2BADF2FD60F0}"/>
              </a:ext>
            </a:extLst>
          </p:cNvPr>
          <p:cNvSpPr txBox="1"/>
          <p:nvPr/>
        </p:nvSpPr>
        <p:spPr>
          <a:xfrm>
            <a:off x="10087501" y="1577171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20-64           </a:t>
            </a:r>
            <a:r>
              <a:rPr lang="en-US" sz="2400" b="1" dirty="0"/>
              <a:t>58%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C2903A8-8032-4C15-9E34-0EFD548B8B60}"/>
              </a:ext>
            </a:extLst>
          </p:cNvPr>
          <p:cNvSpPr txBox="1"/>
          <p:nvPr/>
        </p:nvSpPr>
        <p:spPr>
          <a:xfrm>
            <a:off x="10159997" y="2059214"/>
            <a:ext cx="181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65+            </a:t>
            </a:r>
            <a:r>
              <a:rPr lang="hr-HR" dirty="0"/>
              <a:t> </a:t>
            </a:r>
            <a:r>
              <a:rPr lang="en-US" sz="2400" b="1" dirty="0"/>
              <a:t>23%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8582C30-84C0-48DE-B3FD-70F1DA5A0234}"/>
              </a:ext>
            </a:extLst>
          </p:cNvPr>
          <p:cNvSpPr txBox="1"/>
          <p:nvPr/>
        </p:nvSpPr>
        <p:spPr>
          <a:xfrm>
            <a:off x="10579375" y="733649"/>
            <a:ext cx="103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534FB2F-94EC-4718-BAC8-322B84805B65}"/>
              </a:ext>
            </a:extLst>
          </p:cNvPr>
          <p:cNvSpPr txBox="1"/>
          <p:nvPr/>
        </p:nvSpPr>
        <p:spPr>
          <a:xfrm>
            <a:off x="10770581" y="3500461"/>
            <a:ext cx="126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2050.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F8362E8-5950-4094-B3BB-480D48871A99}"/>
              </a:ext>
            </a:extLst>
          </p:cNvPr>
          <p:cNvSpPr txBox="1"/>
          <p:nvPr/>
        </p:nvSpPr>
        <p:spPr>
          <a:xfrm>
            <a:off x="10208330" y="3997086"/>
            <a:ext cx="182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0-19            </a:t>
            </a:r>
            <a:r>
              <a:rPr lang="hr-HR" dirty="0"/>
              <a:t> </a:t>
            </a:r>
            <a:r>
              <a:rPr lang="en-US" sz="2400" b="1" dirty="0"/>
              <a:t>17%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EE5DB2E-A6C4-4F78-B6F6-C2A2C4EC52FA}"/>
              </a:ext>
            </a:extLst>
          </p:cNvPr>
          <p:cNvSpPr txBox="1"/>
          <p:nvPr/>
        </p:nvSpPr>
        <p:spPr>
          <a:xfrm>
            <a:off x="10159998" y="4507087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20-64            </a:t>
            </a:r>
            <a:r>
              <a:rPr lang="en-US" sz="2400" b="1" dirty="0"/>
              <a:t>50%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64EE5FF-772F-456F-B28A-0F871F2824EB}"/>
              </a:ext>
            </a:extLst>
          </p:cNvPr>
          <p:cNvSpPr txBox="1"/>
          <p:nvPr/>
        </p:nvSpPr>
        <p:spPr>
          <a:xfrm>
            <a:off x="10280343" y="5017087"/>
            <a:ext cx="19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65+             </a:t>
            </a:r>
            <a:r>
              <a:rPr lang="en-US" sz="2400" b="1" dirty="0"/>
              <a:t>33%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AAFA616-FAFE-4D88-A1D4-064EB3E147FD}"/>
              </a:ext>
            </a:extLst>
          </p:cNvPr>
          <p:cNvSpPr txBox="1"/>
          <p:nvPr/>
        </p:nvSpPr>
        <p:spPr>
          <a:xfrm>
            <a:off x="10091828" y="5497174"/>
            <a:ext cx="19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Medijalna</a:t>
            </a:r>
            <a:r>
              <a:rPr lang="en-US" dirty="0"/>
              <a:t> </a:t>
            </a:r>
            <a:r>
              <a:rPr lang="hr-HR" dirty="0"/>
              <a:t>starost</a:t>
            </a:r>
            <a:r>
              <a:rPr lang="en-US" dirty="0"/>
              <a:t> (2050.)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51,4 </a:t>
            </a:r>
            <a:r>
              <a:rPr lang="en-US" b="1" dirty="0" err="1">
                <a:solidFill>
                  <a:srgbClr val="FF0000"/>
                </a:solidFill>
              </a:rPr>
              <a:t>godina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63ADF9A-7A81-4891-B21F-51336BCF468B}"/>
              </a:ext>
            </a:extLst>
          </p:cNvPr>
          <p:cNvSpPr txBox="1"/>
          <p:nvPr/>
        </p:nvSpPr>
        <p:spPr>
          <a:xfrm>
            <a:off x="10063336" y="2450737"/>
            <a:ext cx="19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Medijalna</a:t>
            </a:r>
            <a:r>
              <a:rPr lang="en-US" dirty="0"/>
              <a:t> </a:t>
            </a:r>
            <a:r>
              <a:rPr lang="hr-HR" dirty="0"/>
              <a:t>starost</a:t>
            </a:r>
            <a:r>
              <a:rPr lang="en-US" dirty="0"/>
              <a:t> (20</a:t>
            </a:r>
            <a:r>
              <a:rPr lang="hr-HR" dirty="0"/>
              <a:t>2</a:t>
            </a:r>
            <a:r>
              <a:rPr lang="en-US" dirty="0"/>
              <a:t>0.)</a:t>
            </a: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46,8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godin</a:t>
            </a:r>
            <a:r>
              <a:rPr lang="hr-HR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Grafika 2" descr="Žena">
            <a:extLst>
              <a:ext uri="{FF2B5EF4-FFF2-40B4-BE49-F238E27FC236}">
                <a16:creationId xmlns:a16="http://schemas.microsoft.com/office/drawing/2014/main" id="{5F8A4FF2-D4CE-472B-B02D-4B7EB249F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8397" y="1512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3200" b="1" dirty="0">
                <a:latin typeface="+mn-lt"/>
              </a:rPr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0945"/>
            <a:ext cx="10515600" cy="46160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U obje županije: depopulacija, niski fertilitet, iseljavanje i negativni demografski </a:t>
            </a:r>
            <a:r>
              <a:rPr lang="hr-HR" dirty="0" err="1"/>
              <a:t>momentum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U odnosu na 2020., u 2050. godini Sisačko-moslavačka županija mogla bi imati za oko 39% manje stanovnika, a Karlovačka za 27% manje</a:t>
            </a:r>
          </a:p>
          <a:p>
            <a:pPr>
              <a:lnSpc>
                <a:spcPct val="150000"/>
              </a:lnSpc>
            </a:pPr>
            <a:r>
              <a:rPr lang="hr-HR" dirty="0"/>
              <a:t>Negativni demografski procesi neće biti podjednakog intenziteta u svim JLS-ovima</a:t>
            </a:r>
          </a:p>
          <a:p>
            <a:pPr>
              <a:lnSpc>
                <a:spcPct val="150000"/>
              </a:lnSpc>
            </a:pPr>
            <a:r>
              <a:rPr lang="hr-HR" dirty="0"/>
              <a:t>Pronatalitetnim mjerama moguće donekle ublažiti brzinu depopulacije no eventualni demografski oporavak ovisit će o migracijskim kretanjima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8F2F7CC0-FA9C-41D6-953C-476737C1064C}"/>
              </a:ext>
            </a:extLst>
          </p:cNvPr>
          <p:cNvCxnSpPr>
            <a:cxnSpLocks/>
          </p:cNvCxnSpPr>
          <p:nvPr/>
        </p:nvCxnSpPr>
        <p:spPr>
          <a:xfrm>
            <a:off x="2362200" y="1114425"/>
            <a:ext cx="7715251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9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021" y="83127"/>
            <a:ext cx="11499273" cy="766620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KRATKA DEMOGRAFSKA SLIKA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589109" y="980506"/>
            <a:ext cx="5157787" cy="50799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KARLOVAČKA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839789" y="1487055"/>
            <a:ext cx="5157787" cy="470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Vrhunac broja stanovnika prije II. svjetskog rata (46% više nego danas)</a:t>
            </a:r>
          </a:p>
          <a:p>
            <a:pPr>
              <a:lnSpc>
                <a:spcPct val="150000"/>
              </a:lnSpc>
            </a:pPr>
            <a:r>
              <a:rPr lang="hr-HR" dirty="0"/>
              <a:t>U posljednjih 20 godina pad broja stanovnika za 18%</a:t>
            </a:r>
          </a:p>
          <a:p>
            <a:pPr>
              <a:lnSpc>
                <a:spcPct val="150000"/>
              </a:lnSpc>
            </a:pPr>
            <a:r>
              <a:rPr lang="hr-HR" dirty="0"/>
              <a:t>Dominira depopulacija zbog negativnog prirodnog prirasta</a:t>
            </a:r>
          </a:p>
          <a:p>
            <a:pPr>
              <a:lnSpc>
                <a:spcPct val="150000"/>
              </a:lnSpc>
            </a:pPr>
            <a:r>
              <a:rPr lang="hr-HR" dirty="0"/>
              <a:t>Vrlo stara populacija (Med=47,2 godine u 2020.; 3. u Hrvatskoj)</a:t>
            </a:r>
          </a:p>
          <a:p>
            <a:pPr>
              <a:lnSpc>
                <a:spcPct val="10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7008813" y="980506"/>
            <a:ext cx="5183188" cy="507999"/>
          </a:xfrm>
        </p:spPr>
        <p:txBody>
          <a:bodyPr>
            <a:normAutofit/>
          </a:bodyPr>
          <a:lstStyle/>
          <a:p>
            <a:r>
              <a:rPr lang="hr-HR" sz="2200" dirty="0"/>
              <a:t>SISAČKO-MOSLAVAČKA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172201" y="1487055"/>
            <a:ext cx="5183188" cy="470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Vrhunac broja stanovnika prije II. svjetskog rata (46% više nego danas)</a:t>
            </a:r>
          </a:p>
          <a:p>
            <a:pPr>
              <a:lnSpc>
                <a:spcPct val="150000"/>
              </a:lnSpc>
            </a:pPr>
            <a:r>
              <a:rPr lang="hr-HR" dirty="0"/>
              <a:t>U posljednjih 20 godina pad broja stanovnika za 24%</a:t>
            </a:r>
          </a:p>
          <a:p>
            <a:pPr>
              <a:lnSpc>
                <a:spcPct val="150000"/>
              </a:lnSpc>
            </a:pPr>
            <a:r>
              <a:rPr lang="hr-HR" dirty="0"/>
              <a:t>Veća depopulacija zbog negativne neto migracije</a:t>
            </a:r>
          </a:p>
          <a:p>
            <a:pPr>
              <a:lnSpc>
                <a:spcPct val="150000"/>
              </a:lnSpc>
            </a:pPr>
            <a:r>
              <a:rPr lang="hr-HR" dirty="0"/>
              <a:t>Vrlo stara populacija (Med=46,8 godina u 2020.; 5. u Hrvatskoj)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DEE56504-3DAE-46F6-9C24-C096C6246F6D}"/>
              </a:ext>
            </a:extLst>
          </p:cNvPr>
          <p:cNvCxnSpPr/>
          <p:nvPr/>
        </p:nvCxnSpPr>
        <p:spPr>
          <a:xfrm>
            <a:off x="5870721" y="1493840"/>
            <a:ext cx="0" cy="46958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111127"/>
            <a:ext cx="10515600" cy="613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PROMJENA BROJA STANOVNIKA (2019.)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01639" y="979057"/>
            <a:ext cx="5157787" cy="50799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KARLOVAČKA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839789" y="1487055"/>
            <a:ext cx="5157787" cy="470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Stopa ukupne promjene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11,8‰</a:t>
            </a:r>
          </a:p>
          <a:p>
            <a:pPr>
              <a:lnSpc>
                <a:spcPct val="150000"/>
              </a:lnSpc>
            </a:pPr>
            <a:r>
              <a:rPr lang="hr-HR" dirty="0"/>
              <a:t>Stopa prirodne promjene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7,8‰</a:t>
            </a:r>
          </a:p>
          <a:p>
            <a:pPr>
              <a:lnSpc>
                <a:spcPct val="150000"/>
              </a:lnSpc>
            </a:pPr>
            <a:r>
              <a:rPr lang="hr-HR" dirty="0"/>
              <a:t>Stopa neto migracije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- 4,0‰</a:t>
            </a:r>
          </a:p>
          <a:p>
            <a:pPr algn="ctr">
              <a:buFontTx/>
              <a:buChar char="-"/>
            </a:pPr>
            <a:endParaRPr lang="hr-HR" sz="2600" dirty="0"/>
          </a:p>
          <a:p>
            <a:pPr>
              <a:buFontTx/>
              <a:buChar char="-"/>
            </a:pPr>
            <a:endParaRPr lang="hr-HR" sz="260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705601" y="979057"/>
            <a:ext cx="5183188" cy="507999"/>
          </a:xfrm>
        </p:spPr>
        <p:txBody>
          <a:bodyPr>
            <a:normAutofit/>
          </a:bodyPr>
          <a:lstStyle/>
          <a:p>
            <a:r>
              <a:rPr lang="hr-HR" sz="2200" dirty="0"/>
              <a:t>SISAČKO-MOSLAVAČKA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172201" y="1487055"/>
            <a:ext cx="5183188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ukupne promjene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17,9‰</a:t>
            </a:r>
          </a:p>
          <a:p>
            <a:pPr>
              <a:lnSpc>
                <a:spcPct val="150000"/>
              </a:lnSpc>
            </a:pPr>
            <a:r>
              <a:rPr lang="hr-HR" dirty="0"/>
              <a:t>Stopa prirodne promjene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8,3‰</a:t>
            </a:r>
          </a:p>
          <a:p>
            <a:pPr>
              <a:lnSpc>
                <a:spcPct val="150000"/>
              </a:lnSpc>
            </a:pPr>
            <a:r>
              <a:rPr lang="hr-HR" dirty="0"/>
              <a:t>Stopa neto migracije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- 9,6‰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83C83E82-C136-4938-A887-48E7D87B9B53}"/>
              </a:ext>
            </a:extLst>
          </p:cNvPr>
          <p:cNvCxnSpPr/>
          <p:nvPr/>
        </p:nvCxnSpPr>
        <p:spPr>
          <a:xfrm>
            <a:off x="5680221" y="1389065"/>
            <a:ext cx="0" cy="46958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5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54407"/>
            <a:ext cx="10515600" cy="613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NATALITET/FERTILITET (2019.)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18397" y="945918"/>
            <a:ext cx="5157787" cy="50799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KARLOVAČKA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1014413" y="1299985"/>
            <a:ext cx="5157787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nataliteta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8,1 ‰</a:t>
            </a:r>
          </a:p>
          <a:p>
            <a:pPr>
              <a:lnSpc>
                <a:spcPct val="150000"/>
              </a:lnSpc>
            </a:pPr>
            <a:r>
              <a:rPr lang="hr-HR" dirty="0"/>
              <a:t>Totalna stopa fertiliteta (TFR)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1,50 djece</a:t>
            </a:r>
          </a:p>
          <a:p>
            <a:pPr>
              <a:lnSpc>
                <a:spcPct val="150000"/>
              </a:lnSpc>
            </a:pPr>
            <a:r>
              <a:rPr lang="hr-HR" dirty="0"/>
              <a:t>Prosječna starost pri porodu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29,8 godina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792016" y="921680"/>
            <a:ext cx="5183188" cy="507999"/>
          </a:xfrm>
        </p:spPr>
        <p:txBody>
          <a:bodyPr>
            <a:normAutofit/>
          </a:bodyPr>
          <a:lstStyle/>
          <a:p>
            <a:r>
              <a:rPr lang="hr-HR" sz="2200" dirty="0"/>
              <a:t>SISAČKO-MOSLAVAČKA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096000" y="1299985"/>
            <a:ext cx="5183188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nataliteta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8,4 ‰</a:t>
            </a:r>
          </a:p>
          <a:p>
            <a:pPr>
              <a:lnSpc>
                <a:spcPct val="150000"/>
              </a:lnSpc>
            </a:pPr>
            <a:r>
              <a:rPr lang="hr-HR" dirty="0"/>
              <a:t>Totalna stopa fertiliteta (TFR)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1,58 djece</a:t>
            </a:r>
          </a:p>
          <a:p>
            <a:pPr>
              <a:lnSpc>
                <a:spcPct val="150000"/>
              </a:lnSpc>
            </a:pPr>
            <a:r>
              <a:rPr lang="hr-HR" dirty="0"/>
              <a:t>Prosječna starost pri porodu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29,6 godina</a:t>
            </a:r>
          </a:p>
          <a:p>
            <a:endParaRPr lang="hr-HR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5D6C6B03-686F-4FD5-817F-3E004EF2B7D2}"/>
              </a:ext>
            </a:extLst>
          </p:cNvPr>
          <p:cNvCxnSpPr/>
          <p:nvPr/>
        </p:nvCxnSpPr>
        <p:spPr>
          <a:xfrm>
            <a:off x="5718321" y="1487057"/>
            <a:ext cx="0" cy="46958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54407"/>
            <a:ext cx="10515600" cy="613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MORTALITET (2019.)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299733" y="971698"/>
            <a:ext cx="5157787" cy="50799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KARLOVAČKA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836613" y="1356191"/>
            <a:ext cx="5157787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mortaliteta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15,9 ‰</a:t>
            </a:r>
          </a:p>
          <a:p>
            <a:pPr>
              <a:lnSpc>
                <a:spcPct val="150000"/>
              </a:lnSpc>
            </a:pPr>
            <a:r>
              <a:rPr lang="hr-HR" dirty="0"/>
              <a:t>Očekivano trajanje života (M)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74,1 godinu</a:t>
            </a:r>
          </a:p>
          <a:p>
            <a:pPr>
              <a:lnSpc>
                <a:spcPct val="150000"/>
              </a:lnSpc>
            </a:pPr>
            <a:r>
              <a:rPr lang="hr-HR" dirty="0"/>
              <a:t>Očekivano trajanje života (Ž)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81,3 godine</a:t>
            </a:r>
          </a:p>
          <a:p>
            <a:pPr algn="ctr">
              <a:lnSpc>
                <a:spcPct val="150000"/>
              </a:lnSpc>
            </a:pP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955778" y="971698"/>
            <a:ext cx="5183188" cy="507999"/>
          </a:xfrm>
        </p:spPr>
        <p:txBody>
          <a:bodyPr>
            <a:normAutofit/>
          </a:bodyPr>
          <a:lstStyle/>
          <a:p>
            <a:r>
              <a:rPr lang="hr-HR" sz="2200" dirty="0"/>
              <a:t>SISAČKO-MOSLAVAČKA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170613" y="1356191"/>
            <a:ext cx="5183188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mortaliteta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16,7 ‰</a:t>
            </a:r>
          </a:p>
          <a:p>
            <a:pPr>
              <a:lnSpc>
                <a:spcPct val="150000"/>
              </a:lnSpc>
            </a:pPr>
            <a:r>
              <a:rPr lang="hr-HR" dirty="0"/>
              <a:t>Očekivano trajanje života (M)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73,7 godina</a:t>
            </a:r>
          </a:p>
          <a:p>
            <a:pPr>
              <a:lnSpc>
                <a:spcPct val="150000"/>
              </a:lnSpc>
            </a:pPr>
            <a:r>
              <a:rPr lang="hr-HR" dirty="0"/>
              <a:t>Očekivano trajanje života (Ž)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/>
              <a:t>80,2 godine</a:t>
            </a:r>
          </a:p>
          <a:p>
            <a:endParaRPr lang="hr-HR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D4769EC-08FF-4C5C-ADEC-F243D6AFECC5}"/>
              </a:ext>
            </a:extLst>
          </p:cNvPr>
          <p:cNvCxnSpPr/>
          <p:nvPr/>
        </p:nvCxnSpPr>
        <p:spPr>
          <a:xfrm>
            <a:off x="5708796" y="1487057"/>
            <a:ext cx="0" cy="46958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7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3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MIGRACIJA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69117" y="970666"/>
            <a:ext cx="5157787" cy="50799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KARLOVAČKA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82784" y="1534259"/>
            <a:ext cx="5157787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neto migracije (2019.)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4‰</a:t>
            </a:r>
          </a:p>
          <a:p>
            <a:pPr>
              <a:lnSpc>
                <a:spcPct val="150000"/>
              </a:lnSpc>
            </a:pPr>
            <a:r>
              <a:rPr lang="hr-HR" dirty="0"/>
              <a:t>Negativni saldo unutarnje migracije i do 4 puta manji nego negativni saldo vanjske migracije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7008813" y="970666"/>
            <a:ext cx="5183188" cy="507999"/>
          </a:xfrm>
        </p:spPr>
        <p:txBody>
          <a:bodyPr>
            <a:normAutofit/>
          </a:bodyPr>
          <a:lstStyle/>
          <a:p>
            <a:r>
              <a:rPr lang="hr-HR" sz="2200" dirty="0"/>
              <a:t>SISAČKO-MOSLAVAČKA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5981573" y="1534259"/>
            <a:ext cx="5183188" cy="470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Stopa neto migracije (2019.)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hr-HR" dirty="0"/>
              <a:t>9,6‰</a:t>
            </a:r>
          </a:p>
          <a:p>
            <a:pPr>
              <a:lnSpc>
                <a:spcPct val="150000"/>
              </a:lnSpc>
            </a:pPr>
            <a:r>
              <a:rPr lang="hr-HR" dirty="0"/>
              <a:t>Znatno veći negativni saldo vanjske migracije (2 do 3 puta veći, ovisno o godini)</a:t>
            </a:r>
          </a:p>
          <a:p>
            <a:endParaRPr lang="hr-HR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03F2127-DCD6-4620-8433-D84277ED024F}"/>
              </a:ext>
            </a:extLst>
          </p:cNvPr>
          <p:cNvCxnSpPr/>
          <p:nvPr/>
        </p:nvCxnSpPr>
        <p:spPr>
          <a:xfrm>
            <a:off x="5754237" y="1361226"/>
            <a:ext cx="0" cy="46958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1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Dodatak 6" title="Web Viewer">
                <a:extLst>
                  <a:ext uri="{FF2B5EF4-FFF2-40B4-BE49-F238E27FC236}">
                    <a16:creationId xmlns:a16="http://schemas.microsoft.com/office/drawing/2014/main" id="{97D8B71B-34F2-474F-A5C3-EC64F8F004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270894"/>
                  </p:ext>
                </p:extLst>
              </p:nvPr>
            </p:nvGraphicFramePr>
            <p:xfrm>
              <a:off x="503068" y="244691"/>
              <a:ext cx="6545803" cy="646682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Dodatak 6" title="Web Viewer">
                <a:extLst>
                  <a:ext uri="{FF2B5EF4-FFF2-40B4-BE49-F238E27FC236}">
                    <a16:creationId xmlns:a16="http://schemas.microsoft.com/office/drawing/2014/main" id="{97D8B71B-34F2-474F-A5C3-EC64F8F004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068" y="244691"/>
                <a:ext cx="6545803" cy="646682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zervirano mjesto sadržaja 6"/>
          <p:cNvSpPr>
            <a:spLocks noGrp="1"/>
          </p:cNvSpPr>
          <p:nvPr>
            <p:ph idx="1"/>
          </p:nvPr>
        </p:nvSpPr>
        <p:spPr>
          <a:xfrm>
            <a:off x="7603550" y="1840058"/>
            <a:ext cx="4165599" cy="4871461"/>
          </a:xfrm>
        </p:spPr>
        <p:txBody>
          <a:bodyPr>
            <a:normAutofit/>
          </a:bodyPr>
          <a:lstStyle/>
          <a:p>
            <a:r>
              <a:rPr lang="hr-HR" dirty="0"/>
              <a:t>Svi JLS-ovi u Karlovačkoj županiji imali su depopulaciju u razdoblju 2001. – 2019.</a:t>
            </a:r>
          </a:p>
          <a:p>
            <a:r>
              <a:rPr lang="hr-HR" dirty="0"/>
              <a:t>Najmanji pad općina Draganić, a najveći općina Saborsko</a:t>
            </a:r>
          </a:p>
        </p:txBody>
      </p:sp>
    </p:spTree>
    <p:extLst>
      <p:ext uri="{BB962C8B-B14F-4D97-AF65-F5344CB8AC3E}">
        <p14:creationId xmlns:p14="http://schemas.microsoft.com/office/powerpoint/2010/main" val="112543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Dodatak 4" title="Web Viewer">
                <a:extLst>
                  <a:ext uri="{FF2B5EF4-FFF2-40B4-BE49-F238E27FC236}">
                    <a16:creationId xmlns:a16="http://schemas.microsoft.com/office/drawing/2014/main" id="{20441EE8-4EF7-480E-9DFC-B4A86D89A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274275"/>
                  </p:ext>
                </p:extLst>
              </p:nvPr>
            </p:nvGraphicFramePr>
            <p:xfrm>
              <a:off x="541537" y="426128"/>
              <a:ext cx="7031115" cy="627651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Dodatak 4" title="Web Viewer">
                <a:extLst>
                  <a:ext uri="{FF2B5EF4-FFF2-40B4-BE49-F238E27FC236}">
                    <a16:creationId xmlns:a16="http://schemas.microsoft.com/office/drawing/2014/main" id="{20441EE8-4EF7-480E-9DFC-B4A86D89AF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537" y="426128"/>
                <a:ext cx="7031115" cy="627651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164946" y="905164"/>
            <a:ext cx="3537527" cy="4871461"/>
          </a:xfrm>
        </p:spPr>
        <p:txBody>
          <a:bodyPr>
            <a:normAutofit fontScale="92500"/>
          </a:bodyPr>
          <a:lstStyle/>
          <a:p>
            <a:r>
              <a:rPr lang="hr-HR" dirty="0"/>
              <a:t>Svi JLS-ovi u Sisačko-moslavačkoj županiji imali su depopulaciju u razdoblju 2001. – 2019.</a:t>
            </a:r>
          </a:p>
          <a:p>
            <a:r>
              <a:rPr lang="hr-HR" dirty="0"/>
              <a:t>Najmanji pad općina Lekenik, a najveći općine Gvozd i Donji </a:t>
            </a:r>
            <a:r>
              <a:rPr lang="hr-HR" dirty="0" err="1"/>
              <a:t>Kukuruzari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9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B938486-A893-4366-A264-BB8993305B7D}"/>
              </a:ext>
            </a:extLst>
          </p:cNvPr>
          <p:cNvSpPr/>
          <p:nvPr/>
        </p:nvSpPr>
        <p:spPr>
          <a:xfrm>
            <a:off x="296395" y="5719225"/>
            <a:ext cx="5857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Svi </a:t>
            </a:r>
            <a:r>
              <a:rPr lang="hr-HR" sz="2000" dirty="0"/>
              <a:t>imaju negativni prirodni prirast i negativnu neto migraciju, osim općine Lekenik (pozitivna neto migracija)</a:t>
            </a:r>
            <a:endParaRPr lang="en-US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CC366A-23F3-4103-8485-96B1F260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431743"/>
            <a:ext cx="5200611" cy="498076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BC4B75E-650D-42A5-97B0-6D2CAD643FBC}"/>
              </a:ext>
            </a:extLst>
          </p:cNvPr>
          <p:cNvSpPr/>
          <p:nvPr/>
        </p:nvSpPr>
        <p:spPr>
          <a:xfrm>
            <a:off x="6726315" y="5719226"/>
            <a:ext cx="5142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Svi </a:t>
            </a:r>
            <a:r>
              <a:rPr lang="hr-HR" sz="2000" dirty="0"/>
              <a:t>imaju negativni prirodni prirast i negativnu neto migraciju, osim općine Draganić (pozitivna neto migracija)</a:t>
            </a:r>
            <a:endParaRPr lang="en-US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36F35CB-6FB7-4270-9E9A-41A53523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51" y="431743"/>
            <a:ext cx="4976232" cy="4980767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A4769753-A68F-4A46-969B-42CD1BDA1DBF}"/>
              </a:ext>
            </a:extLst>
          </p:cNvPr>
          <p:cNvSpPr/>
          <p:nvPr/>
        </p:nvSpPr>
        <p:spPr>
          <a:xfrm>
            <a:off x="470518" y="4909352"/>
            <a:ext cx="1313895" cy="27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7094DDA-D922-417B-92F5-2B3BDEE9F8DD}"/>
              </a:ext>
            </a:extLst>
          </p:cNvPr>
          <p:cNvSpPr/>
          <p:nvPr/>
        </p:nvSpPr>
        <p:spPr>
          <a:xfrm>
            <a:off x="470518" y="5186259"/>
            <a:ext cx="1177308" cy="11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2C53826-1E44-442B-82DD-D11A9795E549}"/>
              </a:ext>
            </a:extLst>
          </p:cNvPr>
          <p:cNvSpPr/>
          <p:nvPr/>
        </p:nvSpPr>
        <p:spPr>
          <a:xfrm>
            <a:off x="6753951" y="5245842"/>
            <a:ext cx="1177308" cy="11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26F3DD3-84AA-4E2B-971F-456728CFC4E9}"/>
              </a:ext>
            </a:extLst>
          </p:cNvPr>
          <p:cNvCxnSpPr>
            <a:cxnSpLocks/>
          </p:cNvCxnSpPr>
          <p:nvPr/>
        </p:nvCxnSpPr>
        <p:spPr>
          <a:xfrm>
            <a:off x="6176396" y="531344"/>
            <a:ext cx="30720" cy="5795312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5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278B8ACD-DD34-4B3B-B372-51C8A70F9467}">
  <we:reference id="wa104295828" version="1.9.0.0" store="hr-HR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kuhiV/2/&quot;,&quot;values&quot;:{},&quot;data&quot;:{&quot;uri&quot;:&quot;datawrapper.dwcdn.net/kuhiV/2/&quot;},&quot;secure&quot;:false}],&quot;name&quot;:&quot;datawrapper.dwcdn.net/kuhiV/2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18BE8C9D-5B4D-4CC9-8044-8F66EA0528A9}">
  <we:reference id="wa104295828" version="1.9.0.0" store="hr-HR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uM9fO/3/&quot;,&quot;values&quot;:{},&quot;data&quot;:{&quot;uri&quot;:&quot;datawrapper.dwcdn.net/uM9fO/3/&quot;},&quot;secure&quot;:false}],&quot;name&quot;:&quot;datawrapper.dwcdn.net/uM9fO/3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3245B38A-18D3-44B5-B241-286B8BDB6751}">
  <we:reference id="wa104295828" version="1.9.0.0" store="hr-HR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v1Jhk/1/&quot;,&quot;values&quot;:{},&quot;data&quot;:{&quot;uri&quot;:&quot;datawrapper.dwcdn.net/v1Jhk/1/&quot;},&quot;secure&quot;:false}],&quot;name&quot;:&quot;datawrapper.dwcdn.net/v1Jhk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7FD33962-2C11-483E-8F37-EA4B186B1FA1}">
  <we:reference id="wa104295828" version="1.9.0.0" store="hr-HR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MDeS8/1/&quot;,&quot;values&quot;:{},&quot;data&quot;:{&quot;uri&quot;:&quot;datawrapper.dwcdn.net/MDeS8/1/&quot;},&quot;secure&quot;:false}],&quot;name&quot;:&quot;datawrapper.dwcdn.net/MDeS8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764</Words>
  <Application>Microsoft Office PowerPoint</Application>
  <PresentationFormat>Široki zaslon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TEKUĆI I BUDUĆI DEMOGRAFSKI PROCESI U KARLOVAČKOJ I SISAČKO-MOSLAVAČKOJ ŽUPANIJI </vt:lpstr>
      <vt:lpstr>KRATKA DEMOGRAFSKA SLIKA</vt:lpstr>
      <vt:lpstr>PROMJENA BROJA STANOVNIKA (2019.)</vt:lpstr>
      <vt:lpstr>NATALITET/FERTILITET (2019.)</vt:lpstr>
      <vt:lpstr>MORTALITET (2019.)</vt:lpstr>
      <vt:lpstr>MIGRACIJA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Demografska piramida Karlovačke županije</vt:lpstr>
      <vt:lpstr>Demografska piramida Sisačko-moslavačke županije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 Čipin</dc:creator>
  <cp:lastModifiedBy>Kristina Kalafatić Sočković</cp:lastModifiedBy>
  <cp:revision>74</cp:revision>
  <dcterms:created xsi:type="dcterms:W3CDTF">2021-04-16T15:23:29Z</dcterms:created>
  <dcterms:modified xsi:type="dcterms:W3CDTF">2021-04-26T13:19:25Z</dcterms:modified>
</cp:coreProperties>
</file>